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6"/>
  </p:notesMasterIdLst>
  <p:sldIdLst>
    <p:sldId id="416" r:id="rId2"/>
    <p:sldId id="406" r:id="rId3"/>
    <p:sldId id="424" r:id="rId4"/>
    <p:sldId id="425" r:id="rId5"/>
    <p:sldId id="506" r:id="rId6"/>
    <p:sldId id="427" r:id="rId7"/>
    <p:sldId id="428" r:id="rId8"/>
    <p:sldId id="429" r:id="rId9"/>
    <p:sldId id="430" r:id="rId10"/>
    <p:sldId id="502" r:id="rId11"/>
    <p:sldId id="431" r:id="rId12"/>
    <p:sldId id="512" r:id="rId13"/>
    <p:sldId id="501" r:id="rId14"/>
    <p:sldId id="509" r:id="rId15"/>
    <p:sldId id="503" r:id="rId16"/>
    <p:sldId id="507" r:id="rId17"/>
    <p:sldId id="504" r:id="rId18"/>
    <p:sldId id="505" r:id="rId19"/>
    <p:sldId id="510" r:id="rId20"/>
    <p:sldId id="508" r:id="rId21"/>
    <p:sldId id="511" r:id="rId22"/>
    <p:sldId id="514" r:id="rId23"/>
    <p:sldId id="513" r:id="rId24"/>
    <p:sldId id="4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47E"/>
    <a:srgbClr val="4C763F"/>
    <a:srgbClr val="44546A"/>
    <a:srgbClr val="0F0F0F"/>
    <a:srgbClr val="4472C4"/>
    <a:srgbClr val="4A8522"/>
    <a:srgbClr val="1D4999"/>
    <a:srgbClr val="727272"/>
    <a:srgbClr val="BE5108"/>
    <a:srgbClr val="D2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20" autoAdjust="0"/>
  </p:normalViewPr>
  <p:slideViewPr>
    <p:cSldViewPr snapToGrid="0">
      <p:cViewPr>
        <p:scale>
          <a:sx n="75" d="100"/>
          <a:sy n="75" d="100"/>
        </p:scale>
        <p:origin x="175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02ECD-017D-4383-973E-007A0F0A77A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19486-3C53-44A9-B208-2BBEF3DC3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89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7659-906D-4CF1-AC5A-0FA0D81CC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5C18F-9FA3-45FA-A5A6-584D56755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2CAD5-E039-4EB3-870F-A9CCE82C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A92D1-CB87-4416-8F5C-9BAA11F3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7BCC4-FB88-427A-8D13-D3A94739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53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B7A5-CF50-4CE6-A348-E33C6082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A7013-336C-49FD-8F26-1F81D2621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9A467-04EB-4135-8C30-EEC76237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1224F-95E3-4A21-8A25-33E43EEF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599BD-943F-4AF3-BBDD-923ABF2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6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1636D-3353-434E-AD1A-37A8BFE25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1618B-608A-46B9-B562-0CCCD4EAF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2F09-ABC3-41AA-A056-82D56473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50E7B-8D41-49A1-9925-5CBBB704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2677B-87C5-4EA4-B888-96A8BCBC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2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6EF0D-3037-4EBF-85C6-D069C88F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43B7-6E8D-458D-BD16-8404D298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8ABD-6A72-476E-9098-7FB367A0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4F67-01D0-4639-9ABA-9EF882DA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4B516-146B-4856-8B78-69A71AC1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1674-F383-4E9A-931A-3E128BDB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A83B7-070E-4178-BB17-B13F497E2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3B9E-3191-4D77-BA46-9CBCCC77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9E78-4720-4A7C-8002-2F4286A4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8CAD3-CB08-4576-8226-2D2BC45D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0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9AAA-F2B0-4902-A753-E707B611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1C10-84F9-40DA-97CA-25AE62850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3633E-3522-48E3-A1D6-3D8DDFC5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3A5E0-5AA1-4C21-8FA7-D93CE145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3D93C-CB1F-4091-8C86-DC65384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B24A4-D8DF-4F9F-BD39-9F7F777C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47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76F1-71C2-40A5-8ADB-3FFB90C0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6363-656E-4B10-B803-9F355B01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4979E-0F37-4E1F-A5BE-143F5DEFC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10428-7A33-4B96-A7FB-BF69E3876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93B-B161-4FD7-96BE-4A360FF63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0FCFD-EB87-4315-8D71-89956356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CB6F2-D309-45D6-9970-62B63921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11363-6C9B-49C1-B1A0-D734C545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65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A802-48AD-4F16-886D-ABAA78A4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20C30-35D7-49A8-9126-A7374E19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8F23A-E1C9-4151-9927-B4ABD66C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5E0F-2FA4-467F-A3AA-F8E4D86A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8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E2B07-35AB-455E-AFC9-B59DEDED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0497C-22A8-4BFB-A12F-543ADF1E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521D1-BD5D-4DBE-A823-3A0CB102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1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3D9C-08AF-4141-A209-F44FB884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CC26-6B63-4DAD-B2D2-D65E65832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B8700-F612-408B-AD71-7CC956F68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D01AC-D17D-4894-A8A4-267D927DC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07998-59BE-48B9-A9F4-9A65A358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786CD-5574-4EAF-A98B-A5CD8E5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7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7806-49DD-49CB-90B1-B6EC918B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29A1C-2AC2-40F2-9A23-CAD96056D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7F12C-F3EC-4C88-BF65-A1F3C2E5B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F6452-7C5D-4784-AE32-533561EA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C895B-E615-4852-A0F8-4572FBBE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57D09-02F0-4D90-9866-F975BE0D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63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36CDA-1E99-45BB-AA6C-8DCB5F07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E503-AB75-4D34-A6B4-2EE1738AB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974E3-67D1-49F3-905A-B73B34F6A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9AFA7-ADDD-4CC0-A7B1-FDE8AABAD88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DBBC9-7767-4606-A1E7-092264F50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869AF-640B-4E25-A685-6DAC4E6CF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1822-1E53-446A-919B-30B82F28D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4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97648-8BA9-46B7-BB48-5404F5C97EC7}"/>
              </a:ext>
            </a:extLst>
          </p:cNvPr>
          <p:cNvSpPr txBox="1"/>
          <p:nvPr/>
        </p:nvSpPr>
        <p:spPr>
          <a:xfrm>
            <a:off x="9147977" y="5480144"/>
            <a:ext cx="2721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Andrew Mason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567DE-9B70-4AF9-BDC8-4F27583E5B60}"/>
              </a:ext>
            </a:extLst>
          </p:cNvPr>
          <p:cNvSpPr txBox="1"/>
          <p:nvPr/>
        </p:nvSpPr>
        <p:spPr>
          <a:xfrm>
            <a:off x="8853730" y="6010313"/>
            <a:ext cx="3015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andrew.mason@york.ac.uk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62A4F-732B-4BD7-809F-B70F54D1CF4D}"/>
              </a:ext>
            </a:extLst>
          </p:cNvPr>
          <p:cNvSpPr txBox="1"/>
          <p:nvPr/>
        </p:nvSpPr>
        <p:spPr>
          <a:xfrm>
            <a:off x="9157081" y="6305036"/>
            <a:ext cx="2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asmasonomics.github.io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37368A-C733-4043-885C-B989D43FE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11" y="26573"/>
            <a:ext cx="2715189" cy="1252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2E71EE-69B6-41F8-C887-088879B233D0}"/>
              </a:ext>
            </a:extLst>
          </p:cNvPr>
          <p:cNvSpPr txBox="1"/>
          <p:nvPr/>
        </p:nvSpPr>
        <p:spPr>
          <a:xfrm>
            <a:off x="0" y="2917884"/>
            <a:ext cx="1213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An introduction to bladder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3C67F-CD90-071F-ED9C-BBE4A556DB80}"/>
              </a:ext>
            </a:extLst>
          </p:cNvPr>
          <p:cNvSpPr txBox="1"/>
          <p:nvPr/>
        </p:nvSpPr>
        <p:spPr>
          <a:xfrm>
            <a:off x="5892800" y="3877421"/>
            <a:ext cx="597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…and patient stratification research in the Mason Lab</a:t>
            </a:r>
          </a:p>
        </p:txBody>
      </p:sp>
    </p:spTree>
    <p:extLst>
      <p:ext uri="{BB962C8B-B14F-4D97-AF65-F5344CB8AC3E}">
        <p14:creationId xmlns:p14="http://schemas.microsoft.com/office/powerpoint/2010/main" val="344297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6A5C-CB24-9C86-D3BF-4A0C4039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32E9C0-DF64-0D41-8234-BBC2A2D46108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DF416-FC75-D7EF-9AAC-6C68EAD3BC98}"/>
              </a:ext>
            </a:extLst>
          </p:cNvPr>
          <p:cNvSpPr txBox="1"/>
          <p:nvPr/>
        </p:nvSpPr>
        <p:spPr>
          <a:xfrm>
            <a:off x="0" y="32702"/>
            <a:ext cx="11151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Urothelial carcinoma is a diverse disease without clear mutational subtypes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93F1DA-9F1F-4D2F-1C7D-1710886F9A7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9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AutoShape 2" descr="undefined">
            <a:extLst>
              <a:ext uri="{FF2B5EF4-FFF2-40B4-BE49-F238E27FC236}">
                <a16:creationId xmlns:a16="http://schemas.microsoft.com/office/drawing/2014/main" id="{99FBC6EB-6ED5-BD81-A4EE-77F7FAD12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82F4D-5497-41F0-CC19-A3F38658DE92}"/>
              </a:ext>
            </a:extLst>
          </p:cNvPr>
          <p:cNvSpPr txBox="1"/>
          <p:nvPr/>
        </p:nvSpPr>
        <p:spPr>
          <a:xfrm>
            <a:off x="279858" y="768190"/>
            <a:ext cx="5295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Very high mutational burden (TMB) and diverse driver genes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8D81A-6DAD-6D65-1E44-D1BFAFE47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41" y="1319012"/>
            <a:ext cx="7716051" cy="3336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F389EB-600F-BBC0-582A-7D1CFE8E6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417" y="768190"/>
            <a:ext cx="1093208" cy="60041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552C0C-31F7-354D-50E9-08321400BB9C}"/>
              </a:ext>
            </a:extLst>
          </p:cNvPr>
          <p:cNvSpPr txBox="1"/>
          <p:nvPr/>
        </p:nvSpPr>
        <p:spPr>
          <a:xfrm>
            <a:off x="633138" y="5036996"/>
            <a:ext cx="8227279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Unclear which are tumour drivers, and which are unimportant passengers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Diverse pathways to try to find druggable targets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Issues with pathway redundancy and pathway interactions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4CE5B80-7794-101B-B53F-9FFF18B9E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56389" r="71693"/>
          <a:stretch>
            <a:fillRect/>
          </a:stretch>
        </p:blipFill>
        <p:spPr bwMode="auto">
          <a:xfrm>
            <a:off x="10524930" y="2371070"/>
            <a:ext cx="1424617" cy="33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54415-48DC-F389-674A-C583085FBFF4}"/>
              </a:ext>
            </a:extLst>
          </p:cNvPr>
          <p:cNvSpPr txBox="1"/>
          <p:nvPr/>
        </p:nvSpPr>
        <p:spPr>
          <a:xfrm>
            <a:off x="10333565" y="2051046"/>
            <a:ext cx="1167087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00" i="1" dirty="0"/>
              <a:t>For comparison</a:t>
            </a:r>
          </a:p>
        </p:txBody>
      </p:sp>
    </p:spTree>
    <p:extLst>
      <p:ext uri="{BB962C8B-B14F-4D97-AF65-F5344CB8AC3E}">
        <p14:creationId xmlns:p14="http://schemas.microsoft.com/office/powerpoint/2010/main" val="38298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39359-D67C-17D3-DF09-2F96DCBB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B6668E-EB3E-3E4E-F2D3-BB006A107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4DB18-911B-5BA0-2E38-36E7F39F976B}"/>
              </a:ext>
            </a:extLst>
          </p:cNvPr>
          <p:cNvSpPr txBox="1"/>
          <p:nvPr/>
        </p:nvSpPr>
        <p:spPr>
          <a:xfrm>
            <a:off x="0" y="32702"/>
            <a:ext cx="5055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Not all bladder cancers are equal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5D124-22E0-1323-CDD7-6BCA969303A9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10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67FC27-4A58-475B-34AF-02473F0B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395726"/>
            <a:ext cx="9544050" cy="48296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C77C42-231E-1D4E-331B-365F77D3ABA0}"/>
              </a:ext>
            </a:extLst>
          </p:cNvPr>
          <p:cNvSpPr txBox="1"/>
          <p:nvPr/>
        </p:nvSpPr>
        <p:spPr>
          <a:xfrm>
            <a:off x="233088" y="717588"/>
            <a:ext cx="767266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Can we use data to personalise patient experience and treatment?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52E8D0-935C-2EF1-F983-77EF251CC33D}"/>
              </a:ext>
            </a:extLst>
          </p:cNvPr>
          <p:cNvSpPr/>
          <p:nvPr/>
        </p:nvSpPr>
        <p:spPr>
          <a:xfrm>
            <a:off x="4371975" y="2286000"/>
            <a:ext cx="6296025" cy="3562350"/>
          </a:xfrm>
          <a:prstGeom prst="rect">
            <a:avLst/>
          </a:prstGeom>
          <a:noFill/>
          <a:ln w="76200">
            <a:solidFill>
              <a:srgbClr val="8EC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DNAnexus &amp;amp; TCGA: Reanalyzing the World&amp;#39;s Largest Pan-Cancer Initiative  Dataset - Inside DNAnexus">
            <a:extLst>
              <a:ext uri="{FF2B5EF4-FFF2-40B4-BE49-F238E27FC236}">
                <a16:creationId xmlns:a16="http://schemas.microsoft.com/office/drawing/2014/main" id="{668616A9-5EB5-8E20-6492-E53B7252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40666"/>
          <a:stretch/>
        </p:blipFill>
        <p:spPr bwMode="auto">
          <a:xfrm>
            <a:off x="4949679" y="5932133"/>
            <a:ext cx="1526890" cy="6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5F99-A2C6-2813-CD69-7F29114A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11DEB5-9F22-F5F8-4C63-5A64162C5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68589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9E50D-94E1-125D-966C-D234ADF59F91}"/>
              </a:ext>
            </a:extLst>
          </p:cNvPr>
          <p:cNvSpPr txBox="1"/>
          <p:nvPr/>
        </p:nvSpPr>
        <p:spPr>
          <a:xfrm>
            <a:off x="2505691" y="3074602"/>
            <a:ext cx="7180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The problem is stratification</a:t>
            </a:r>
          </a:p>
        </p:txBody>
      </p:sp>
    </p:spTree>
    <p:extLst>
      <p:ext uri="{BB962C8B-B14F-4D97-AF65-F5344CB8AC3E}">
        <p14:creationId xmlns:p14="http://schemas.microsoft.com/office/powerpoint/2010/main" val="256114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573EF-80B9-524B-23AD-D696CF02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A779C-2FF7-6A58-F7B2-452567633FB1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D50E1-AD70-DD1D-27AD-570E67C79449}"/>
              </a:ext>
            </a:extLst>
          </p:cNvPr>
          <p:cNvSpPr txBox="1"/>
          <p:nvPr/>
        </p:nvSpPr>
        <p:spPr>
          <a:xfrm>
            <a:off x="0" y="32702"/>
            <a:ext cx="11246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Stratification is an achievable middle ground towards personalised medicine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110D8F-1954-7992-7F18-2571DAE3AD3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12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7461B-9E2A-D99E-1CA9-3658DCF5D4AC}"/>
              </a:ext>
            </a:extLst>
          </p:cNvPr>
          <p:cNvSpPr txBox="1"/>
          <p:nvPr/>
        </p:nvSpPr>
        <p:spPr>
          <a:xfrm>
            <a:off x="374639" y="5957309"/>
            <a:ext cx="1144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Unsupervised clustering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2000" dirty="0">
                <a:sym typeface="Wingdings" panose="05000000000000000000" pitchFamily="2" charset="2"/>
              </a:rPr>
              <a:t> finding order without knowing the answer</a:t>
            </a:r>
            <a:endParaRPr lang="en-GB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63F3B4-726E-0ABE-1143-ACD9FDA0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45" t="26725"/>
          <a:stretch/>
        </p:blipFill>
        <p:spPr>
          <a:xfrm>
            <a:off x="7399573" y="1428422"/>
            <a:ext cx="3008476" cy="360723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D0F8BF7-499C-A7CC-FD3E-EA26080ED2DF}"/>
              </a:ext>
            </a:extLst>
          </p:cNvPr>
          <p:cNvGrpSpPr/>
          <p:nvPr/>
        </p:nvGrpSpPr>
        <p:grpSpPr>
          <a:xfrm>
            <a:off x="1327569" y="1428422"/>
            <a:ext cx="2967486" cy="3656386"/>
            <a:chOff x="983412" y="2018582"/>
            <a:chExt cx="2967486" cy="36563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BD6350-2422-3B81-878C-3F06FCDD7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90" t="26189" r="58242"/>
            <a:stretch/>
          </p:blipFill>
          <p:spPr>
            <a:xfrm>
              <a:off x="983412" y="2018582"/>
              <a:ext cx="2967486" cy="36563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ECF7EA-E3B4-9098-22CA-6EBDE6109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101" t="40286" r="72591" b="51463"/>
            <a:stretch/>
          </p:blipFill>
          <p:spPr>
            <a:xfrm>
              <a:off x="1286767" y="2714025"/>
              <a:ext cx="785005" cy="4087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20A317-B89E-4773-5A0E-7666DC85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101" t="40286" r="72591" b="51463"/>
            <a:stretch/>
          </p:blipFill>
          <p:spPr>
            <a:xfrm>
              <a:off x="2868278" y="2714025"/>
              <a:ext cx="785005" cy="40873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B5BCC8E-EBF2-6353-FF30-39D1A781FAA0}"/>
              </a:ext>
            </a:extLst>
          </p:cNvPr>
          <p:cNvSpPr txBox="1"/>
          <p:nvPr/>
        </p:nvSpPr>
        <p:spPr>
          <a:xfrm>
            <a:off x="7438625" y="1471284"/>
            <a:ext cx="6728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1874C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(more)</a:t>
            </a:r>
            <a:endParaRPr lang="en-GB" sz="1100" b="1" dirty="0">
              <a:solidFill>
                <a:srgbClr val="1874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EB931E-C015-5850-91E4-D571A1764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5" t="41852" r="8413" b="50854"/>
          <a:stretch/>
        </p:blipFill>
        <p:spPr>
          <a:xfrm rot="16200000">
            <a:off x="4497139" y="2907348"/>
            <a:ext cx="484296" cy="6750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9C68D6-C0CD-D5AE-2363-DBD482AD2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5" t="41852" r="8413" b="50854"/>
          <a:stretch/>
        </p:blipFill>
        <p:spPr>
          <a:xfrm rot="16200000">
            <a:off x="6494118" y="2907347"/>
            <a:ext cx="484296" cy="6750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359876-6A83-A8FD-46F1-0ABD69AA9900}"/>
              </a:ext>
            </a:extLst>
          </p:cNvPr>
          <p:cNvSpPr txBox="1"/>
          <p:nvPr/>
        </p:nvSpPr>
        <p:spPr>
          <a:xfrm>
            <a:off x="5066596" y="2631876"/>
            <a:ext cx="1293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“right” data</a:t>
            </a:r>
          </a:p>
        </p:txBody>
      </p:sp>
    </p:spTree>
    <p:extLst>
      <p:ext uri="{BB962C8B-B14F-4D97-AF65-F5344CB8AC3E}">
        <p14:creationId xmlns:p14="http://schemas.microsoft.com/office/powerpoint/2010/main" val="42376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1B434-D4FC-3A57-F638-B725A566C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74337-8838-CD53-BE87-4945755C2A9D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D31B0-8184-99EB-2E71-A56F010A70FE}"/>
              </a:ext>
            </a:extLst>
          </p:cNvPr>
          <p:cNvSpPr txBox="1"/>
          <p:nvPr/>
        </p:nvSpPr>
        <p:spPr>
          <a:xfrm>
            <a:off x="0" y="32702"/>
            <a:ext cx="545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Mutational subgroups not an option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0AE7-9109-BE12-9265-B74B1CC609CA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13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AutoShape 2" descr="undefined">
            <a:extLst>
              <a:ext uri="{FF2B5EF4-FFF2-40B4-BE49-F238E27FC236}">
                <a16:creationId xmlns:a16="http://schemas.microsoft.com/office/drawing/2014/main" id="{E7712E78-3F37-70B6-CEA2-0A78992088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1A50BA-4B7A-C571-4FB3-25CA183E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8" y="1798506"/>
            <a:ext cx="8823627" cy="2520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14C87-7954-E8F9-A600-5F07BBA22C86}"/>
              </a:ext>
            </a:extLst>
          </p:cNvPr>
          <p:cNvSpPr txBox="1"/>
          <p:nvPr/>
        </p:nvSpPr>
        <p:spPr>
          <a:xfrm>
            <a:off x="1103162" y="4542662"/>
            <a:ext cx="5295899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Overlaps between different mutation types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Difficult to predict the impact of each mutation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Very limited data on mutation interactions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High number of mutations found in only one or two patients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BB785-C7E5-487A-265D-EB0EAE0B0ABA}"/>
              </a:ext>
            </a:extLst>
          </p:cNvPr>
          <p:cNvSpPr txBox="1"/>
          <p:nvPr/>
        </p:nvSpPr>
        <p:spPr>
          <a:xfrm>
            <a:off x="234648" y="679118"/>
            <a:ext cx="1078403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Mutations are appealing as they are easy and cost-effective to profile, and often give clear binary answers</a:t>
            </a:r>
          </a:p>
        </p:txBody>
      </p:sp>
    </p:spTree>
    <p:extLst>
      <p:ext uri="{BB962C8B-B14F-4D97-AF65-F5344CB8AC3E}">
        <p14:creationId xmlns:p14="http://schemas.microsoft.com/office/powerpoint/2010/main" val="32026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FF16-2620-5073-4510-EF2E62BE8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764AEC-71EF-6270-DEDA-CF5D251A481F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7244E-54F5-2261-AAAF-9CAB35E01F4D}"/>
              </a:ext>
            </a:extLst>
          </p:cNvPr>
          <p:cNvSpPr txBox="1"/>
          <p:nvPr/>
        </p:nvSpPr>
        <p:spPr>
          <a:xfrm>
            <a:off x="0" y="32702"/>
            <a:ext cx="11009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Gene expression subtypes could only describe - the clinical links were weak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C4462-E899-5301-1443-C1939236978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14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34F6C-260A-E109-5F8B-456CA20F87A4}"/>
              </a:ext>
            </a:extLst>
          </p:cNvPr>
          <p:cNvSpPr txBox="1"/>
          <p:nvPr/>
        </p:nvSpPr>
        <p:spPr>
          <a:xfrm>
            <a:off x="297733" y="735320"/>
            <a:ext cx="1144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with many cancers, BLCA research focused on gene expression profiles in the 2010s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BBC554-5708-BED6-3C8E-E5FB4C849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33" y="1792553"/>
            <a:ext cx="4840968" cy="69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96A92-DC9C-84E7-A016-B46A90CF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61"/>
          <a:stretch/>
        </p:blipFill>
        <p:spPr>
          <a:xfrm>
            <a:off x="454933" y="2594498"/>
            <a:ext cx="4845320" cy="89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024C1C-261E-5B4E-5EA9-B4099616C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33" y="3689781"/>
            <a:ext cx="2612117" cy="1858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1C3963-3178-E2DC-54F7-948DEAACE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34" y="5624593"/>
            <a:ext cx="3021692" cy="87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691F84-F667-C3E7-2734-03B35C0E1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353" y="3584617"/>
            <a:ext cx="3021693" cy="970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B26328-1F7D-4E15-277A-C65518488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353" y="4678244"/>
            <a:ext cx="2899656" cy="7859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D8BAF9-3D95-9330-1BBB-BFFE6F6266F0}"/>
              </a:ext>
            </a:extLst>
          </p:cNvPr>
          <p:cNvCxnSpPr>
            <a:cxnSpLocks/>
          </p:cNvCxnSpPr>
          <p:nvPr/>
        </p:nvCxnSpPr>
        <p:spPr>
          <a:xfrm>
            <a:off x="6372225" y="1695450"/>
            <a:ext cx="0" cy="4648200"/>
          </a:xfrm>
          <a:prstGeom prst="line">
            <a:avLst/>
          </a:prstGeom>
          <a:ln w="12700">
            <a:solidFill>
              <a:srgbClr val="44546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2445A55-B9C3-F946-52D8-3787229D151A}"/>
              </a:ext>
            </a:extLst>
          </p:cNvPr>
          <p:cNvSpPr/>
          <p:nvPr/>
        </p:nvSpPr>
        <p:spPr>
          <a:xfrm>
            <a:off x="7734300" y="6543675"/>
            <a:ext cx="1943101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2AB1F7-AE1D-4E1F-BF80-3BE94CC72D07}"/>
              </a:ext>
            </a:extLst>
          </p:cNvPr>
          <p:cNvSpPr txBox="1"/>
          <p:nvPr/>
        </p:nvSpPr>
        <p:spPr>
          <a:xfrm>
            <a:off x="297733" y="1105999"/>
            <a:ext cx="1144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Standard approach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retain “most variable” genes, dimension reduction, most parsimonious number of groups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EBEAD-82C0-741F-D4AD-B737EF6B28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4759"/>
          <a:stretch>
            <a:fillRect/>
          </a:stretch>
        </p:blipFill>
        <p:spPr>
          <a:xfrm>
            <a:off x="6924112" y="1625191"/>
            <a:ext cx="1890849" cy="47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AFB66-C6AB-03A9-5D6F-C461B137FFC2}"/>
              </a:ext>
            </a:extLst>
          </p:cNvPr>
          <p:cNvSpPr txBox="1"/>
          <p:nvPr/>
        </p:nvSpPr>
        <p:spPr>
          <a:xfrm>
            <a:off x="9113645" y="1559564"/>
            <a:ext cx="2573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Tumour sequencing includes TME and adjacent tissue – combination of surgical sampling “error” and actual biology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C923D-3283-5BF9-4566-A944DE226BFA}"/>
              </a:ext>
            </a:extLst>
          </p:cNvPr>
          <p:cNvSpPr txBox="1"/>
          <p:nvPr/>
        </p:nvSpPr>
        <p:spPr>
          <a:xfrm>
            <a:off x="9163290" y="4248938"/>
            <a:ext cx="208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Can derive groups based on “contamination”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CB979D-AF26-4BE8-9D0A-6661E77177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213" t="14715" r="29184" b="2909"/>
          <a:stretch/>
        </p:blipFill>
        <p:spPr>
          <a:xfrm>
            <a:off x="9603198" y="4785526"/>
            <a:ext cx="665721" cy="6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816DE-926F-0A2F-176E-259F68C7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4DE46E-05F5-4965-637C-42AD890DCBB0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29EB8-CE16-D975-A36B-ECB36064DE0E}"/>
              </a:ext>
            </a:extLst>
          </p:cNvPr>
          <p:cNvSpPr txBox="1"/>
          <p:nvPr/>
        </p:nvSpPr>
        <p:spPr>
          <a:xfrm>
            <a:off x="0" y="32702"/>
            <a:ext cx="351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 “consensus”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049BE-A432-D177-FAA1-EBC964FDCD37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15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F8883F-1B20-D9CB-3D9D-DB2633DF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7" y="708844"/>
            <a:ext cx="3515964" cy="1534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7C1ED3-D90D-7AF2-A1B0-4C98AFF5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7" y="2608447"/>
            <a:ext cx="4585218" cy="3540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C8A013-9956-192E-0A07-CEEFB450B48B}"/>
              </a:ext>
            </a:extLst>
          </p:cNvPr>
          <p:cNvSpPr/>
          <p:nvPr/>
        </p:nvSpPr>
        <p:spPr>
          <a:xfrm>
            <a:off x="7734300" y="6543675"/>
            <a:ext cx="1943101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ig. 6">
            <a:extLst>
              <a:ext uri="{FF2B5EF4-FFF2-40B4-BE49-F238E27FC236}">
                <a16:creationId xmlns:a16="http://schemas.microsoft.com/office/drawing/2014/main" id="{903EA431-8381-029B-0B90-7A41D547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91" y="1314049"/>
            <a:ext cx="6922262" cy="44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3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5E89B-43D9-26CE-BCF2-D4C38500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44F036-8097-707C-97F2-BF1744E7AFD0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8744C-D0A0-9696-49C6-6BFE0D0D12CA}"/>
              </a:ext>
            </a:extLst>
          </p:cNvPr>
          <p:cNvSpPr txBox="1"/>
          <p:nvPr/>
        </p:nvSpPr>
        <p:spPr>
          <a:xfrm>
            <a:off x="0" y="32702"/>
            <a:ext cx="845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The consensus still did not yield clinically relevant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B1E4C-27B1-6371-38BC-EB1296643D91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16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F1701-E8F0-1835-DE4C-A7A896EF1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3" y="1308334"/>
            <a:ext cx="6953250" cy="1734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27064-C3E6-2971-5A17-0BD7A8283207}"/>
              </a:ext>
            </a:extLst>
          </p:cNvPr>
          <p:cNvSpPr txBox="1"/>
          <p:nvPr/>
        </p:nvSpPr>
        <p:spPr>
          <a:xfrm>
            <a:off x="297733" y="865602"/>
            <a:ext cx="519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“Clinically relevant” mutations were still very divided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A6645-A88D-0F14-F1A6-5DE722E71D2E}"/>
              </a:ext>
            </a:extLst>
          </p:cNvPr>
          <p:cNvSpPr txBox="1"/>
          <p:nvPr/>
        </p:nvSpPr>
        <p:spPr>
          <a:xfrm>
            <a:off x="7827524" y="865602"/>
            <a:ext cx="389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Limited differences in patient outcome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3B971A-4830-869A-A12F-7A85B608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737" y="1308334"/>
            <a:ext cx="3163083" cy="17344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88DCFE-82EE-4C65-F4BE-75B28609031A}"/>
              </a:ext>
            </a:extLst>
          </p:cNvPr>
          <p:cNvSpPr txBox="1"/>
          <p:nvPr/>
        </p:nvSpPr>
        <p:spPr>
          <a:xfrm>
            <a:off x="297733" y="3321063"/>
            <a:ext cx="789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some propensities for treatment response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opportunities for trials</a:t>
            </a:r>
            <a:endParaRPr lang="en-GB" dirty="0"/>
          </a:p>
        </p:txBody>
      </p:sp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E1C06FF6-B50A-3736-97D8-4DA2B8929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3850" r="2711" b="16577"/>
          <a:stretch/>
        </p:blipFill>
        <p:spPr bwMode="auto">
          <a:xfrm>
            <a:off x="1386209" y="3841467"/>
            <a:ext cx="4709791" cy="27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DDDAD7-B89C-8D9F-656D-50D4FDAF8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641" y="5721946"/>
            <a:ext cx="5181601" cy="8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A17A-3175-1127-2E4C-1A45EEB12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8DB968-7B07-1F81-40F5-8D27EDDB587E}"/>
              </a:ext>
            </a:extLst>
          </p:cNvPr>
          <p:cNvSpPr/>
          <p:nvPr/>
        </p:nvSpPr>
        <p:spPr>
          <a:xfrm>
            <a:off x="5744264" y="3800475"/>
            <a:ext cx="6447735" cy="304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E2A3D-0A01-EF5B-64D9-65059CE38084}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FA8CC-ABEC-24CA-D1BF-077E377E3F63}"/>
              </a:ext>
            </a:extLst>
          </p:cNvPr>
          <p:cNvSpPr txBox="1"/>
          <p:nvPr/>
        </p:nvSpPr>
        <p:spPr>
          <a:xfrm>
            <a:off x="0" y="32702"/>
            <a:ext cx="574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Bladder cancer is a disease continuum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79302-32AB-FA65-2AD6-5064148FB6C4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17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CD7CE0-7DA9-F1D8-378F-81FE795F11A0}"/>
              </a:ext>
            </a:extLst>
          </p:cNvPr>
          <p:cNvSpPr/>
          <p:nvPr/>
        </p:nvSpPr>
        <p:spPr>
          <a:xfrm>
            <a:off x="587803" y="2057525"/>
            <a:ext cx="19050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2FA84-10AF-85B7-09F3-70B48157C140}"/>
              </a:ext>
            </a:extLst>
          </p:cNvPr>
          <p:cNvSpPr txBox="1"/>
          <p:nvPr/>
        </p:nvSpPr>
        <p:spPr>
          <a:xfrm>
            <a:off x="5877230" y="4065002"/>
            <a:ext cx="297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THE PROBLEMS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15CC6-31CA-AB99-4E94-AB874498036F}"/>
              </a:ext>
            </a:extLst>
          </p:cNvPr>
          <p:cNvSpPr txBox="1"/>
          <p:nvPr/>
        </p:nvSpPr>
        <p:spPr>
          <a:xfrm>
            <a:off x="6096001" y="4526667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ML is giving us very limited gains in understanding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FEE9A-17AF-73E3-A005-FD46127F5724}"/>
              </a:ext>
            </a:extLst>
          </p:cNvPr>
          <p:cNvSpPr txBox="1"/>
          <p:nvPr/>
        </p:nvSpPr>
        <p:spPr>
          <a:xfrm>
            <a:off x="6096001" y="4886623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Subgroupings are arbitrary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DBA7A-CCE6-5C61-C311-70FCA592D2BD}"/>
              </a:ext>
            </a:extLst>
          </p:cNvPr>
          <p:cNvSpPr txBox="1"/>
          <p:nvPr/>
        </p:nvSpPr>
        <p:spPr>
          <a:xfrm>
            <a:off x="6477001" y="5239989"/>
            <a:ext cx="423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- Even splits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04BE00-DA06-9582-D252-DC2449E43BCE}"/>
              </a:ext>
            </a:extLst>
          </p:cNvPr>
          <p:cNvSpPr txBox="1"/>
          <p:nvPr/>
        </p:nvSpPr>
        <p:spPr>
          <a:xfrm>
            <a:off x="6477001" y="5568158"/>
            <a:ext cx="520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en-GB" dirty="0">
                <a:solidFill>
                  <a:schemeClr val="bg1"/>
                </a:solidFill>
              </a:rPr>
              <a:t>- Group edge cases swap with new annotations, different filtering strategies </a:t>
            </a:r>
            <a:r>
              <a:rPr lang="en-GB" i="1" dirty="0">
                <a:solidFill>
                  <a:schemeClr val="bg1"/>
                </a:solidFill>
              </a:rPr>
              <a:t>etc.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42E225-5760-0563-A321-EA1692EE1D41}"/>
              </a:ext>
            </a:extLst>
          </p:cNvPr>
          <p:cNvSpPr txBox="1"/>
          <p:nvPr/>
        </p:nvSpPr>
        <p:spPr>
          <a:xfrm>
            <a:off x="6096001" y="6176410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Subgroupings are academic, not clinical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B6B9D-6493-0D06-2012-976292870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4" y="731446"/>
            <a:ext cx="5146370" cy="6052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F01A-2A5F-5CB5-6A1D-9125AAB954AB}"/>
              </a:ext>
            </a:extLst>
          </p:cNvPr>
          <p:cNvSpPr txBox="1"/>
          <p:nvPr/>
        </p:nvSpPr>
        <p:spPr>
          <a:xfrm>
            <a:off x="5877230" y="1414822"/>
            <a:ext cx="6154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Despite this work, we can largely represent MIBC molecular subtypes with 3 genes / 2 axes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basal/luminal differentiation state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immune activity</a:t>
            </a:r>
          </a:p>
          <a:p>
            <a:pPr lvl="1"/>
            <a:endParaRPr lang="en-GB" sz="2000" dirty="0"/>
          </a:p>
          <a:p>
            <a:pPr marL="0" lvl="1"/>
            <a:r>
              <a:rPr lang="en-GB" sz="2000" dirty="0"/>
              <a:t>New classification systems already proposed</a:t>
            </a:r>
          </a:p>
        </p:txBody>
      </p:sp>
    </p:spTree>
    <p:extLst>
      <p:ext uri="{BB962C8B-B14F-4D97-AF65-F5344CB8AC3E}">
        <p14:creationId xmlns:p14="http://schemas.microsoft.com/office/powerpoint/2010/main" val="29765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EAAA-D969-7790-6C5E-BAEBE4925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C0BB15-AD66-CF78-DB20-C9D763B24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68589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22EA1-AF10-6D02-72EF-2777B000B4BA}"/>
              </a:ext>
            </a:extLst>
          </p:cNvPr>
          <p:cNvSpPr txBox="1"/>
          <p:nvPr/>
        </p:nvSpPr>
        <p:spPr>
          <a:xfrm>
            <a:off x="1717644" y="2489826"/>
            <a:ext cx="87567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We can’t rely on data alone.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Biological knowledge is essential.</a:t>
            </a:r>
          </a:p>
        </p:txBody>
      </p:sp>
    </p:spTree>
    <p:extLst>
      <p:ext uri="{BB962C8B-B14F-4D97-AF65-F5344CB8AC3E}">
        <p14:creationId xmlns:p14="http://schemas.microsoft.com/office/powerpoint/2010/main" val="325520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540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An introduction to the urinary tract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C13-4646-04A7-0001-E8FB2D4BBBF8}"/>
              </a:ext>
            </a:extLst>
          </p:cNvPr>
          <p:cNvSpPr txBox="1"/>
          <p:nvPr/>
        </p:nvSpPr>
        <p:spPr>
          <a:xfrm>
            <a:off x="6111511" y="1885529"/>
            <a:ext cx="5189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urinary system falls into 2 distinct zones:</a:t>
            </a:r>
          </a:p>
          <a:p>
            <a:pPr marL="534988" indent="-342900">
              <a:buAutoNum type="arabicParenR"/>
            </a:pPr>
            <a:r>
              <a:rPr lang="en-GB" dirty="0"/>
              <a:t>Upper urinary tract (kidneys and ureters)</a:t>
            </a:r>
          </a:p>
          <a:p>
            <a:pPr marL="534988" indent="-342900">
              <a:buAutoNum type="arabicParenR"/>
            </a:pPr>
            <a:r>
              <a:rPr lang="en-GB" dirty="0"/>
              <a:t>Lower urinary tract (bladder and urethra)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Diagram of urinary tract showing urothelial carcinoma locations">
            <a:extLst>
              <a:ext uri="{FF2B5EF4-FFF2-40B4-BE49-F238E27FC236}">
                <a16:creationId xmlns:a16="http://schemas.microsoft.com/office/drawing/2014/main" id="{FF752D9B-30EC-768C-7819-D9716A32F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4" y="819509"/>
            <a:ext cx="4518621" cy="57440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FF426F-14CE-0872-DE09-1CA8F5C970EE}"/>
              </a:ext>
            </a:extLst>
          </p:cNvPr>
          <p:cNvSpPr txBox="1"/>
          <p:nvPr/>
        </p:nvSpPr>
        <p:spPr>
          <a:xfrm>
            <a:off x="6111511" y="3427412"/>
            <a:ext cx="5289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urinary tract experiences many pressures</a:t>
            </a:r>
          </a:p>
          <a:p>
            <a:pPr marL="449263" indent="-285750">
              <a:buFont typeface="Wingdings" panose="05000000000000000000" pitchFamily="2" charset="2"/>
              <a:buChar char="§"/>
            </a:pPr>
            <a:r>
              <a:rPr lang="en-GB" dirty="0"/>
              <a:t>Pathogens</a:t>
            </a:r>
          </a:p>
          <a:p>
            <a:pPr marL="449263" indent="-285750">
              <a:buFont typeface="Wingdings" panose="05000000000000000000" pitchFamily="2" charset="2"/>
              <a:buChar char="§"/>
            </a:pPr>
            <a:r>
              <a:rPr lang="en-GB" dirty="0"/>
              <a:t>Urinary toxins</a:t>
            </a:r>
          </a:p>
          <a:p>
            <a:pPr marL="449263" indent="-285750">
              <a:buFont typeface="Wingdings" panose="05000000000000000000" pitchFamily="2" charset="2"/>
              <a:buChar char="§"/>
            </a:pPr>
            <a:r>
              <a:rPr lang="en-GB" dirty="0"/>
              <a:t>Fluid pressure changes (incl. size/shape changes)</a:t>
            </a:r>
          </a:p>
        </p:txBody>
      </p:sp>
    </p:spTree>
    <p:extLst>
      <p:ext uri="{BB962C8B-B14F-4D97-AF65-F5344CB8AC3E}">
        <p14:creationId xmlns:p14="http://schemas.microsoft.com/office/powerpoint/2010/main" val="750807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564F-E0AE-3F55-C4F2-3809FAEFC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F298AA-0676-76E7-1A5A-8736BAD9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870ED-5464-BCE6-F0AB-1D8FAC1D00F4}"/>
              </a:ext>
            </a:extLst>
          </p:cNvPr>
          <p:cNvSpPr txBox="1"/>
          <p:nvPr/>
        </p:nvSpPr>
        <p:spPr>
          <a:xfrm>
            <a:off x="0" y="32702"/>
            <a:ext cx="459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 case study in this strategy (</a:t>
            </a:r>
            <a:r>
              <a:rPr lang="en-GB" sz="2800" dirty="0" err="1">
                <a:solidFill>
                  <a:schemeClr val="bg1"/>
                </a:solidFill>
              </a:rPr>
              <a:t>i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AEF1C-26EF-B3C2-D4C1-56F1993616D5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19</a:t>
            </a:fld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D9A862-891C-92C9-F10A-4DA23A0ADD5F}"/>
              </a:ext>
            </a:extLst>
          </p:cNvPr>
          <p:cNvGrpSpPr/>
          <p:nvPr/>
        </p:nvGrpSpPr>
        <p:grpSpPr>
          <a:xfrm>
            <a:off x="-124745" y="1174574"/>
            <a:ext cx="4321175" cy="4865767"/>
            <a:chOff x="27655" y="970342"/>
            <a:chExt cx="4321175" cy="4865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73207E-6EF6-68E8-01AB-07E53AF3F5D2}"/>
                </a:ext>
              </a:extLst>
            </p:cNvPr>
            <p:cNvSpPr txBox="1"/>
            <p:nvPr/>
          </p:nvSpPr>
          <p:spPr>
            <a:xfrm>
              <a:off x="767348" y="970342"/>
              <a:ext cx="1049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Standard</a:t>
              </a:r>
            </a:p>
          </p:txBody>
        </p:sp>
        <p:pic>
          <p:nvPicPr>
            <p:cNvPr id="7" name="image2.png">
              <a:extLst>
                <a:ext uri="{FF2B5EF4-FFF2-40B4-BE49-F238E27FC236}">
                  <a16:creationId xmlns:a16="http://schemas.microsoft.com/office/drawing/2014/main" id="{8FF54283-4637-2499-582C-9EC671751A57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7655" y="1314274"/>
              <a:ext cx="4321175" cy="4521835"/>
            </a:xfrm>
            <a:prstGeom prst="rect">
              <a:avLst/>
            </a:prstGeom>
            <a:ln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435F45-97C6-E0F7-B3D1-74A4DD4BCF05}"/>
                </a:ext>
              </a:extLst>
            </p:cNvPr>
            <p:cNvSpPr txBox="1"/>
            <p:nvPr/>
          </p:nvSpPr>
          <p:spPr>
            <a:xfrm>
              <a:off x="2556294" y="970342"/>
              <a:ext cx="1678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Biology-driven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22601-1F9C-5588-1FDC-FBB1B1EAC960}"/>
              </a:ext>
            </a:extLst>
          </p:cNvPr>
          <p:cNvGrpSpPr/>
          <p:nvPr/>
        </p:nvGrpSpPr>
        <p:grpSpPr>
          <a:xfrm>
            <a:off x="4410077" y="938015"/>
            <a:ext cx="3371846" cy="5274352"/>
            <a:chOff x="5576641" y="1085674"/>
            <a:chExt cx="3371846" cy="52743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446964-1E6E-E634-C073-1B667F1A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6641" y="1085674"/>
              <a:ext cx="3371846" cy="34074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A5445A-F018-24A0-6BF7-84F1400A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897" y="4660545"/>
              <a:ext cx="3328590" cy="1699481"/>
            </a:xfrm>
            <a:prstGeom prst="rect">
              <a:avLst/>
            </a:prstGeom>
          </p:spPr>
        </p:pic>
      </p:grpSp>
      <p:pic>
        <p:nvPicPr>
          <p:cNvPr id="13" name="Picture 12" descr="A collage of diagrams and graphs&#10;&#10;AI-generated content may be incorrect.">
            <a:extLst>
              <a:ext uri="{FF2B5EF4-FFF2-40B4-BE49-F238E27FC236}">
                <a16:creationId xmlns:a16="http://schemas.microsoft.com/office/drawing/2014/main" id="{518263FE-4F69-BBBD-062F-CA22C0E93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0" b="37593"/>
          <a:stretch>
            <a:fillRect/>
          </a:stretch>
        </p:blipFill>
        <p:spPr>
          <a:xfrm>
            <a:off x="7493000" y="1674783"/>
            <a:ext cx="4673169" cy="5112511"/>
          </a:xfrm>
          <a:prstGeom prst="rect">
            <a:avLst/>
          </a:prstGeom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3BFB81D-8639-C428-D2BC-9011F9EFC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44" r="9555" b="9556"/>
          <a:stretch>
            <a:fillRect/>
          </a:stretch>
        </p:blipFill>
        <p:spPr>
          <a:xfrm>
            <a:off x="11099800" y="675911"/>
            <a:ext cx="1002869" cy="997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68840-EF10-6470-C36D-AEA97C1E2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31" y="675910"/>
            <a:ext cx="899969" cy="9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80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66D5E-A9F1-4B6F-74E4-C7237B0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2241B-AB66-3935-5AD1-1F2E5B0BE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2892E-A4E2-83CF-D876-B2ED0237B17E}"/>
              </a:ext>
            </a:extLst>
          </p:cNvPr>
          <p:cNvSpPr txBox="1"/>
          <p:nvPr/>
        </p:nvSpPr>
        <p:spPr>
          <a:xfrm>
            <a:off x="0" y="32702"/>
            <a:ext cx="4673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 case study in this strategy (ii)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70A93-E466-2D16-4702-CF9E9C28BC3C}"/>
              </a:ext>
            </a:extLst>
          </p:cNvPr>
          <p:cNvSpPr txBox="1"/>
          <p:nvPr/>
        </p:nvSpPr>
        <p:spPr>
          <a:xfrm>
            <a:off x="218711" y="805242"/>
            <a:ext cx="994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approach allowed us to choose different genes to use as markers to stratify the cancers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5B0D8-BB90-FDE7-F2AE-E3207B031CD8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20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F7E5D8A-3AD2-EAAE-CD9C-D49F465D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44" r="9555" b="9556"/>
          <a:stretch>
            <a:fillRect/>
          </a:stretch>
        </p:blipFill>
        <p:spPr>
          <a:xfrm>
            <a:off x="11099800" y="675911"/>
            <a:ext cx="1002869" cy="997327"/>
          </a:xfrm>
          <a:prstGeom prst="rect">
            <a:avLst/>
          </a:prstGeom>
        </p:spPr>
      </p:pic>
      <p:pic>
        <p:nvPicPr>
          <p:cNvPr id="7" name="Picture 6" descr="A collage of diagrams and graphs&#10;&#10;AI-generated content may be incorrect.">
            <a:extLst>
              <a:ext uri="{FF2B5EF4-FFF2-40B4-BE49-F238E27FC236}">
                <a16:creationId xmlns:a16="http://schemas.microsoft.com/office/drawing/2014/main" id="{3B13EDFE-69B1-224A-7E28-6A93779BE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0"/>
          <a:stretch>
            <a:fillRect/>
          </a:stretch>
        </p:blipFill>
        <p:spPr>
          <a:xfrm>
            <a:off x="426382" y="2328869"/>
            <a:ext cx="8493514" cy="3089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3CD00-3A14-1E0E-7DB0-4A2F823416FF}"/>
              </a:ext>
            </a:extLst>
          </p:cNvPr>
          <p:cNvSpPr txBox="1"/>
          <p:nvPr/>
        </p:nvSpPr>
        <p:spPr>
          <a:xfrm>
            <a:off x="218710" y="1367000"/>
            <a:ext cx="994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revealed a novel group of basal cancers with particularly bad survival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4493E4-BAA5-6ED3-2C12-EE2E1BF92138}"/>
              </a:ext>
            </a:extLst>
          </p:cNvPr>
          <p:cNvSpPr/>
          <p:nvPr/>
        </p:nvSpPr>
        <p:spPr>
          <a:xfrm>
            <a:off x="218710" y="2391748"/>
            <a:ext cx="558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6249D-2EEA-7F09-64D5-CE480E0D18A5}"/>
              </a:ext>
            </a:extLst>
          </p:cNvPr>
          <p:cNvSpPr/>
          <p:nvPr/>
        </p:nvSpPr>
        <p:spPr>
          <a:xfrm>
            <a:off x="4513085" y="2391748"/>
            <a:ext cx="46531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5B1E5D-C613-0D40-B77D-1099A8FFE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31" y="675910"/>
            <a:ext cx="899969" cy="9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13963-58E0-3663-E116-3B494896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FCD198-8B3A-69F6-920E-B767FB433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9BB81-B009-C8F8-2920-2C14C6A39EA5}"/>
              </a:ext>
            </a:extLst>
          </p:cNvPr>
          <p:cNvSpPr txBox="1"/>
          <p:nvPr/>
        </p:nvSpPr>
        <p:spPr>
          <a:xfrm>
            <a:off x="0" y="32702"/>
            <a:ext cx="4754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 case study in this strategy (iii)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2DF72-F665-8956-92A8-CEFDEC98A251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21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B2B2E15-1F53-2104-4580-F69B66CCC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44" r="9555" b="9556"/>
          <a:stretch>
            <a:fillRect/>
          </a:stretch>
        </p:blipFill>
        <p:spPr>
          <a:xfrm>
            <a:off x="11099800" y="675911"/>
            <a:ext cx="1002869" cy="99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7D2F96-E005-2445-2535-6AFA72F8B6C5}"/>
              </a:ext>
            </a:extLst>
          </p:cNvPr>
          <p:cNvSpPr txBox="1"/>
          <p:nvPr/>
        </p:nvSpPr>
        <p:spPr>
          <a:xfrm>
            <a:off x="218711" y="805242"/>
            <a:ext cx="994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approach allowed us to choose different genes to use as markers to stratify the cancers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BE9BB-FB0C-B6B0-58EE-D38CCAE4BBA4}"/>
              </a:ext>
            </a:extLst>
          </p:cNvPr>
          <p:cNvSpPr txBox="1"/>
          <p:nvPr/>
        </p:nvSpPr>
        <p:spPr>
          <a:xfrm>
            <a:off x="218710" y="1367000"/>
            <a:ext cx="994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revealed a novel group of basal cancers with particularly bad survival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21223-AB5F-EEF7-84FE-45968F7123DB}"/>
              </a:ext>
            </a:extLst>
          </p:cNvPr>
          <p:cNvSpPr txBox="1"/>
          <p:nvPr/>
        </p:nvSpPr>
        <p:spPr>
          <a:xfrm>
            <a:off x="218709" y="1928758"/>
            <a:ext cx="994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Novel group characterised by NRF2 overactivity – this is a druggable target in other cancers</a:t>
            </a:r>
          </a:p>
        </p:txBody>
      </p:sp>
      <p:pic>
        <p:nvPicPr>
          <p:cNvPr id="10" name="Picture 9" descr="A close-up of a diagram&#10;&#10;AI-generated content may be incorrect.">
            <a:extLst>
              <a:ext uri="{FF2B5EF4-FFF2-40B4-BE49-F238E27FC236}">
                <a16:creationId xmlns:a16="http://schemas.microsoft.com/office/drawing/2014/main" id="{6682E773-F4D8-97C9-1133-D9B04A0B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4" r="64253"/>
          <a:stretch>
            <a:fillRect/>
          </a:stretch>
        </p:blipFill>
        <p:spPr>
          <a:xfrm>
            <a:off x="6280102" y="3318144"/>
            <a:ext cx="2994515" cy="2850383"/>
          </a:xfrm>
          <a:prstGeom prst="rect">
            <a:avLst/>
          </a:prstGeom>
        </p:spPr>
      </p:pic>
      <p:pic>
        <p:nvPicPr>
          <p:cNvPr id="11" name="Picture 10" descr="A close-up of a diagram&#10;&#10;AI-generated content may be incorrect.">
            <a:extLst>
              <a:ext uri="{FF2B5EF4-FFF2-40B4-BE49-F238E27FC236}">
                <a16:creationId xmlns:a16="http://schemas.microsoft.com/office/drawing/2014/main" id="{A3AB0C14-7411-701A-2D84-57ABD80AB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7" b="72622"/>
          <a:stretch>
            <a:fillRect/>
          </a:stretch>
        </p:blipFill>
        <p:spPr>
          <a:xfrm>
            <a:off x="218709" y="2799227"/>
            <a:ext cx="2994516" cy="2501812"/>
          </a:xfrm>
          <a:prstGeom prst="rect">
            <a:avLst/>
          </a:prstGeom>
        </p:spPr>
      </p:pic>
      <p:pic>
        <p:nvPicPr>
          <p:cNvPr id="12" name="Picture 11" descr="A close-up of a diagram&#10;&#10;AI-generated content may be incorrect.">
            <a:extLst>
              <a:ext uri="{FF2B5EF4-FFF2-40B4-BE49-F238E27FC236}">
                <a16:creationId xmlns:a16="http://schemas.microsoft.com/office/drawing/2014/main" id="{A0736292-BD41-38A3-D7A6-2F7B07C8F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7" t="68633" r="-455" b="-61"/>
          <a:stretch>
            <a:fillRect/>
          </a:stretch>
        </p:blipFill>
        <p:spPr>
          <a:xfrm>
            <a:off x="9721677" y="3429000"/>
            <a:ext cx="1686871" cy="2581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C0E34E7-095E-37B1-ABF5-787175DB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09" y="4423457"/>
            <a:ext cx="2155273" cy="21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4957E6-1298-7735-8017-FCA9A8A7A0B0}"/>
              </a:ext>
            </a:extLst>
          </p:cNvPr>
          <p:cNvSpPr txBox="1"/>
          <p:nvPr/>
        </p:nvSpPr>
        <p:spPr>
          <a:xfrm>
            <a:off x="4470715" y="2842450"/>
            <a:ext cx="551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Our work goes beyond a mutation-only classifier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EFC21-DC3F-24C8-5AB7-566375A03C57}"/>
              </a:ext>
            </a:extLst>
          </p:cNvPr>
          <p:cNvSpPr/>
          <p:nvPr/>
        </p:nvSpPr>
        <p:spPr>
          <a:xfrm>
            <a:off x="6096000" y="3242560"/>
            <a:ext cx="558800" cy="18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9235D-975D-BA7A-9EAD-30DCBD4E4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31" y="675910"/>
            <a:ext cx="899969" cy="9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9463-09AC-FE0E-BD0E-83A1FECE8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B1C7AA-590C-A9A1-4BE9-7262B21D9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68589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4E7BF-F3DB-7698-4C85-C2823934CC81}"/>
              </a:ext>
            </a:extLst>
          </p:cNvPr>
          <p:cNvSpPr txBox="1"/>
          <p:nvPr/>
        </p:nvSpPr>
        <p:spPr>
          <a:xfrm>
            <a:off x="854044" y="2028616"/>
            <a:ext cx="108680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If a single classification strategy is not practical, we need to keep asking biologically and clinically relevant questions to find groups of patients we can treat more effectively.</a:t>
            </a:r>
          </a:p>
        </p:txBody>
      </p:sp>
    </p:spTree>
    <p:extLst>
      <p:ext uri="{BB962C8B-B14F-4D97-AF65-F5344CB8AC3E}">
        <p14:creationId xmlns:p14="http://schemas.microsoft.com/office/powerpoint/2010/main" val="250490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F8213-A507-714A-2E53-AB8A1C9D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BC96B-2F47-9B32-ED58-F952B45F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92926C-E3E6-CCB2-3F02-A72AF9721D93}"/>
              </a:ext>
            </a:extLst>
          </p:cNvPr>
          <p:cNvSpPr txBox="1"/>
          <p:nvPr/>
        </p:nvSpPr>
        <p:spPr>
          <a:xfrm>
            <a:off x="9147977" y="5480144"/>
            <a:ext cx="2721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Andrew Mason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7277F-D6D9-2D74-95E8-FDB831285A1E}"/>
              </a:ext>
            </a:extLst>
          </p:cNvPr>
          <p:cNvSpPr txBox="1"/>
          <p:nvPr/>
        </p:nvSpPr>
        <p:spPr>
          <a:xfrm>
            <a:off x="8853730" y="6010313"/>
            <a:ext cx="3015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andrew.mason@york.ac.uk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38ABD-E67D-97A9-B513-C91A892F8F81}"/>
              </a:ext>
            </a:extLst>
          </p:cNvPr>
          <p:cNvSpPr txBox="1"/>
          <p:nvPr/>
        </p:nvSpPr>
        <p:spPr>
          <a:xfrm>
            <a:off x="9157081" y="6305036"/>
            <a:ext cx="2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asmasonomics.github.io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94A38C-7E28-6D4E-7379-59AE8C9B1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11" y="26573"/>
            <a:ext cx="2715189" cy="1252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DE17A-5B49-D451-9CA6-40F48797B4B9}"/>
              </a:ext>
            </a:extLst>
          </p:cNvPr>
          <p:cNvSpPr txBox="1"/>
          <p:nvPr/>
        </p:nvSpPr>
        <p:spPr>
          <a:xfrm>
            <a:off x="27486" y="2853657"/>
            <a:ext cx="1213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167256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960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Urothelium – a highly specialised and barrier-forming epithelium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2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EF6D2-60D6-5B5B-6D21-54D1C1B089D2}"/>
              </a:ext>
            </a:extLst>
          </p:cNvPr>
          <p:cNvSpPr txBox="1"/>
          <p:nvPr/>
        </p:nvSpPr>
        <p:spPr>
          <a:xfrm>
            <a:off x="409450" y="1023518"/>
            <a:ext cx="805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urothelium is a specialised, transitional epithelial lining which spans the urinary system, from the kidney renal pelvis to the top of the urethra</a:t>
            </a:r>
          </a:p>
        </p:txBody>
      </p:sp>
      <p:pic>
        <p:nvPicPr>
          <p:cNvPr id="2" name="Picture 1" descr="H&amp;E of urothelium">
            <a:extLst>
              <a:ext uri="{FF2B5EF4-FFF2-40B4-BE49-F238E27FC236}">
                <a16:creationId xmlns:a16="http://schemas.microsoft.com/office/drawing/2014/main" id="{3E40FDED-CDDD-A0D3-AC16-46D0D1FC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10" y="2061033"/>
            <a:ext cx="4005532" cy="25355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2A1519-106A-895F-9B7D-0B771540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692770" y="2307801"/>
            <a:ext cx="1164566" cy="3232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C31981-0512-5B6C-2BCA-2FD5E65EF276}"/>
              </a:ext>
            </a:extLst>
          </p:cNvPr>
          <p:cNvSpPr txBox="1"/>
          <p:nvPr/>
        </p:nvSpPr>
        <p:spPr>
          <a:xfrm>
            <a:off x="5830587" y="2094278"/>
            <a:ext cx="276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Superficial “umbrella” cells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DC0359-3CE9-BA20-08EB-3DDDDDB9D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835106" y="4034887"/>
            <a:ext cx="858328" cy="311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5599CB-E05B-E476-EFBE-3DC992900C09}"/>
              </a:ext>
            </a:extLst>
          </p:cNvPr>
          <p:cNvSpPr txBox="1"/>
          <p:nvPr/>
        </p:nvSpPr>
        <p:spPr>
          <a:xfrm>
            <a:off x="5693434" y="4142779"/>
            <a:ext cx="276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Basal cells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DE5A00-59FD-7DC6-5099-61C7299F2621}"/>
              </a:ext>
            </a:extLst>
          </p:cNvPr>
          <p:cNvSpPr txBox="1"/>
          <p:nvPr/>
        </p:nvSpPr>
        <p:spPr>
          <a:xfrm>
            <a:off x="5485270" y="3350458"/>
            <a:ext cx="276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Intermediate cells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8421D0C-8D73-1BD5-1F9D-2A2A5E86E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77442" y="3233768"/>
            <a:ext cx="543464" cy="68262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3868B2-8EBE-4344-BC83-39D787DCE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880559" y="4480040"/>
            <a:ext cx="465826" cy="661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55B794-C3F7-385A-CEEC-DAF8B474C2FD}"/>
              </a:ext>
            </a:extLst>
          </p:cNvPr>
          <p:cNvSpPr txBox="1"/>
          <p:nvPr/>
        </p:nvSpPr>
        <p:spPr>
          <a:xfrm>
            <a:off x="409450" y="5063839"/>
            <a:ext cx="276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Lamina propria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05852F-EF41-7CCD-3EF6-F6290490D1F3}"/>
              </a:ext>
            </a:extLst>
          </p:cNvPr>
          <p:cNvSpPr txBox="1"/>
          <p:nvPr/>
        </p:nvSpPr>
        <p:spPr>
          <a:xfrm>
            <a:off x="2433521" y="5063839"/>
            <a:ext cx="27679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Basement membrane </a:t>
            </a:r>
          </a:p>
          <a:p>
            <a:r>
              <a:rPr lang="en-GB" sz="1200" dirty="0"/>
              <a:t>(with underlying capillary bed)</a:t>
            </a:r>
            <a:endParaRPr lang="en-GB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72E64A-9C87-36CF-3FF0-819CF849A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974676" y="3848042"/>
            <a:ext cx="382005" cy="12933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F5B5D8-508E-114B-9918-F8401C20F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596519" y="2869199"/>
            <a:ext cx="2278069" cy="1616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1B19F2-0E93-BA77-072F-DF593A42CCE8}"/>
              </a:ext>
            </a:extLst>
          </p:cNvPr>
          <p:cNvSpPr txBox="1"/>
          <p:nvPr/>
        </p:nvSpPr>
        <p:spPr>
          <a:xfrm>
            <a:off x="5848709" y="2684533"/>
            <a:ext cx="344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Infiltrated immune cells </a:t>
            </a:r>
            <a:r>
              <a:rPr lang="en-GB" sz="1200" dirty="0"/>
              <a:t>(resident?)</a:t>
            </a:r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E17E37-7DFF-C2AE-2E71-2A015AF85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34377" y="4389703"/>
            <a:ext cx="4557623" cy="2468292"/>
            <a:chOff x="7634377" y="3233768"/>
            <a:chExt cx="4557623" cy="246829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7E53637-DBFF-77DC-3AB7-C321131841E5}"/>
                </a:ext>
              </a:extLst>
            </p:cNvPr>
            <p:cNvSpPr/>
            <p:nvPr/>
          </p:nvSpPr>
          <p:spPr>
            <a:xfrm>
              <a:off x="7634377" y="3233768"/>
              <a:ext cx="4557623" cy="2468292"/>
            </a:xfrm>
            <a:prstGeom prst="rect">
              <a:avLst/>
            </a:prstGeom>
            <a:solidFill>
              <a:srgbClr val="44546A"/>
            </a:solidFill>
            <a:ln>
              <a:solidFill>
                <a:srgbClr val="44546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4E1C10-0524-D68A-F9E2-E70AB32AECC4}"/>
                </a:ext>
              </a:extLst>
            </p:cNvPr>
            <p:cNvSpPr txBox="1"/>
            <p:nvPr/>
          </p:nvSpPr>
          <p:spPr>
            <a:xfrm>
              <a:off x="7739249" y="3312917"/>
              <a:ext cx="35613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u="sng" dirty="0">
                  <a:solidFill>
                    <a:schemeClr val="bg1"/>
                  </a:solidFill>
                </a:rPr>
                <a:t>Additional relevant info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5018EF-A633-70F7-32C4-382973F523CC}"/>
                </a:ext>
              </a:extLst>
            </p:cNvPr>
            <p:cNvSpPr txBox="1"/>
            <p:nvPr/>
          </p:nvSpPr>
          <p:spPr>
            <a:xfrm>
              <a:off x="7953816" y="3734142"/>
              <a:ext cx="35613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Urothelium is quiescent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36449E8-88DD-E59B-332D-14B2AACB0190}"/>
                </a:ext>
              </a:extLst>
            </p:cNvPr>
            <p:cNvSpPr txBox="1"/>
            <p:nvPr/>
          </p:nvSpPr>
          <p:spPr>
            <a:xfrm>
              <a:off x="7953816" y="4153645"/>
              <a:ext cx="4028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/>
              <a:r>
                <a:rPr lang="en-GB" sz="2000" dirty="0">
                  <a:solidFill>
                    <a:schemeClr val="bg1"/>
                  </a:solidFill>
                </a:rPr>
                <a:t>There is no evidence for a urothelial stem cell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466264-8585-E830-7531-CFD487E89645}"/>
                </a:ext>
              </a:extLst>
            </p:cNvPr>
            <p:cNvSpPr txBox="1"/>
            <p:nvPr/>
          </p:nvSpPr>
          <p:spPr>
            <a:xfrm>
              <a:off x="7953815" y="4885169"/>
              <a:ext cx="4028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/>
              <a:r>
                <a:rPr lang="en-GB" sz="2000" dirty="0">
                  <a:solidFill>
                    <a:schemeClr val="bg1"/>
                  </a:solidFill>
                </a:rPr>
                <a:t>Superficial cells are not “more differentiated” than basal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1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19" grpId="0" animBg="1"/>
      <p:bldP spid="24" grpId="0"/>
      <p:bldP spid="26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3221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Urothelial carcinoma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3</a:t>
            </a:fld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Diagram of urinary tract showing urothelial carcinoma locations">
            <a:extLst>
              <a:ext uri="{FF2B5EF4-FFF2-40B4-BE49-F238E27FC236}">
                <a16:creationId xmlns:a16="http://schemas.microsoft.com/office/drawing/2014/main" id="{FF752D9B-30EC-768C-7819-D9716A32F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4" y="819509"/>
            <a:ext cx="4518621" cy="5744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2E446-3262-90FA-7950-AFC231E32FB9}"/>
              </a:ext>
            </a:extLst>
          </p:cNvPr>
          <p:cNvSpPr txBox="1"/>
          <p:nvPr/>
        </p:nvSpPr>
        <p:spPr>
          <a:xfrm>
            <a:off x="8808327" y="2802471"/>
            <a:ext cx="26772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UCB</a:t>
            </a:r>
            <a:r>
              <a:rPr lang="en-GB" sz="1600" dirty="0"/>
              <a:t>   (</a:t>
            </a:r>
            <a:r>
              <a:rPr lang="en-GB" sz="1400" dirty="0"/>
              <a:t>c.20/100,000)</a:t>
            </a:r>
          </a:p>
          <a:p>
            <a:r>
              <a:rPr lang="en-GB" sz="1400" dirty="0"/>
              <a:t>80% present &lt;T2 (non-invasive)</a:t>
            </a:r>
          </a:p>
          <a:p>
            <a:r>
              <a:rPr lang="en-GB" sz="1400" dirty="0"/>
              <a:t>Highly recurrent</a:t>
            </a:r>
          </a:p>
          <a:p>
            <a:r>
              <a:rPr lang="en-GB" sz="1400" dirty="0"/>
              <a:t>Very expensive aftercare</a:t>
            </a:r>
          </a:p>
          <a:p>
            <a:r>
              <a:rPr lang="en-GB" sz="1400" dirty="0"/>
              <a:t>MIBC 5-year survival &lt;50%</a:t>
            </a:r>
          </a:p>
          <a:p>
            <a:r>
              <a:rPr lang="en-GB" sz="1400" dirty="0"/>
              <a:t>MIBC is molecularly diverse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052A3-3FD1-C41B-CF77-906A04F6AD4F}"/>
              </a:ext>
            </a:extLst>
          </p:cNvPr>
          <p:cNvSpPr txBox="1"/>
          <p:nvPr/>
        </p:nvSpPr>
        <p:spPr>
          <a:xfrm>
            <a:off x="5909950" y="2817231"/>
            <a:ext cx="2677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UTUC</a:t>
            </a:r>
            <a:r>
              <a:rPr lang="en-GB" sz="1600" dirty="0"/>
              <a:t>   (</a:t>
            </a:r>
            <a:r>
              <a:rPr lang="en-GB" sz="1400" dirty="0"/>
              <a:t>c.2/100,000)</a:t>
            </a:r>
          </a:p>
          <a:p>
            <a:r>
              <a:rPr lang="en-GB" sz="1400" dirty="0"/>
              <a:t>60% present at T2+</a:t>
            </a:r>
          </a:p>
          <a:p>
            <a:r>
              <a:rPr lang="en-GB" sz="1400" dirty="0"/>
              <a:t>Luminal (immune-poor) tumours</a:t>
            </a:r>
          </a:p>
          <a:p>
            <a:r>
              <a:rPr lang="en-GB" sz="1400" dirty="0"/>
              <a:t>1/3 patients go on to develop UCB</a:t>
            </a:r>
          </a:p>
          <a:p>
            <a:r>
              <a:rPr lang="en-GB" sz="1400" dirty="0"/>
              <a:t>Treatment based on UCB research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7961-12E6-8099-D6AF-626AFD803487}"/>
              </a:ext>
            </a:extLst>
          </p:cNvPr>
          <p:cNvSpPr txBox="1"/>
          <p:nvPr/>
        </p:nvSpPr>
        <p:spPr>
          <a:xfrm>
            <a:off x="5499035" y="1054025"/>
            <a:ext cx="638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the global north, &gt;95% of cancers between the renal pelvis and bladder neck are urothelial carcinoma </a:t>
            </a:r>
            <a:r>
              <a:rPr lang="en-GB" sz="1200" dirty="0"/>
              <a:t>(aka transitional cell carcinoma; TCC)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14682-7320-55CD-D303-52DB990E46C1}"/>
              </a:ext>
            </a:extLst>
          </p:cNvPr>
          <p:cNvSpPr txBox="1"/>
          <p:nvPr/>
        </p:nvSpPr>
        <p:spPr>
          <a:xfrm>
            <a:off x="5904387" y="1774645"/>
            <a:ext cx="63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&gt;92% are urothelial carcinoma of the bladder (UCB)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2002D-F2C6-331A-A385-CEF931DB8703}"/>
              </a:ext>
            </a:extLst>
          </p:cNvPr>
          <p:cNvSpPr txBox="1"/>
          <p:nvPr/>
        </p:nvSpPr>
        <p:spPr>
          <a:xfrm>
            <a:off x="5904387" y="2143977"/>
            <a:ext cx="63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c.8% are upper tract urothelial carcinoma (UTUC)</a:t>
            </a:r>
          </a:p>
        </p:txBody>
      </p:sp>
      <p:pic>
        <p:nvPicPr>
          <p:cNvPr id="12" name="Picture 11" descr="UC disease stages">
            <a:extLst>
              <a:ext uri="{FF2B5EF4-FFF2-40B4-BE49-F238E27FC236}">
                <a16:creationId xmlns:a16="http://schemas.microsoft.com/office/drawing/2014/main" id="{E15DB30C-40CC-E164-C2A6-19AF6F7F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36" y="4464275"/>
            <a:ext cx="5974036" cy="22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1116-8267-F3AA-997B-2C5B95F4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E20E7F-D101-77E1-4F60-43FA662A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68589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06793-A57A-97FB-D5EB-A03B720D094D}"/>
              </a:ext>
            </a:extLst>
          </p:cNvPr>
          <p:cNvSpPr txBox="1"/>
          <p:nvPr/>
        </p:nvSpPr>
        <p:spPr>
          <a:xfrm>
            <a:off x="1636936" y="3074602"/>
            <a:ext cx="8918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What causes urothelial carcinoma?</a:t>
            </a:r>
          </a:p>
        </p:txBody>
      </p:sp>
    </p:spTree>
    <p:extLst>
      <p:ext uri="{BB962C8B-B14F-4D97-AF65-F5344CB8AC3E}">
        <p14:creationId xmlns:p14="http://schemas.microsoft.com/office/powerpoint/2010/main" val="267422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854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Well established risk factors include age, sex and smoking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5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23587-DDF6-47A1-1368-6238F786C2CE}"/>
              </a:ext>
            </a:extLst>
          </p:cNvPr>
          <p:cNvSpPr txBox="1"/>
          <p:nvPr/>
        </p:nvSpPr>
        <p:spPr>
          <a:xfrm>
            <a:off x="400824" y="92462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Urothelial carcinoma has </a:t>
            </a:r>
            <a:r>
              <a:rPr lang="en-GB" b="1" dirty="0"/>
              <a:t>high mutational burden</a:t>
            </a:r>
            <a:r>
              <a:rPr lang="en-GB" dirty="0"/>
              <a:t> and, consequently, </a:t>
            </a:r>
            <a:r>
              <a:rPr lang="en-GB" b="1" dirty="0"/>
              <a:t>diverse driver genes</a:t>
            </a:r>
            <a:endParaRPr lang="en-GB" dirty="0"/>
          </a:p>
        </p:txBody>
      </p:sp>
      <p:grpSp>
        <p:nvGrpSpPr>
          <p:cNvPr id="21" name="Group 20" descr="bladder cancer risk factors according to CRUK">
            <a:extLst>
              <a:ext uri="{FF2B5EF4-FFF2-40B4-BE49-F238E27FC236}">
                <a16:creationId xmlns:a16="http://schemas.microsoft.com/office/drawing/2014/main" id="{9DD71A26-C263-B232-83E8-03484D370343}"/>
              </a:ext>
            </a:extLst>
          </p:cNvPr>
          <p:cNvGrpSpPr>
            <a:grpSpLocks noChangeAspect="1"/>
          </p:cNvGrpSpPr>
          <p:nvPr/>
        </p:nvGrpSpPr>
        <p:grpSpPr>
          <a:xfrm>
            <a:off x="625481" y="1662666"/>
            <a:ext cx="6480282" cy="1977241"/>
            <a:chOff x="908542" y="1451759"/>
            <a:chExt cx="5707918" cy="17415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347A0A-7C47-9B8A-1605-2C4813E5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542" y="1672846"/>
              <a:ext cx="1920406" cy="8001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F75F8C-613A-1D2C-7152-F5B50DEC1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8641" y="1451759"/>
              <a:ext cx="3467819" cy="13626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DF3828-9FD4-6ED9-D087-492765B42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4643" y="2893225"/>
              <a:ext cx="5362421" cy="300114"/>
            </a:xfrm>
            <a:prstGeom prst="rect">
              <a:avLst/>
            </a:prstGeom>
          </p:spPr>
        </p:pic>
      </p:grpSp>
      <p:pic>
        <p:nvPicPr>
          <p:cNvPr id="23" name="Picture 22" descr="bladder cancer incidence with age split by gender. bladder cancer is a disease of men (3:1) and of ageing">
            <a:extLst>
              <a:ext uri="{FF2B5EF4-FFF2-40B4-BE49-F238E27FC236}">
                <a16:creationId xmlns:a16="http://schemas.microsoft.com/office/drawing/2014/main" id="{FAE69089-88CA-E245-62A1-722D0629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715" y="1411970"/>
            <a:ext cx="3364620" cy="21629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CC603A-2148-B3FB-636E-AFB61CF39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2014" y="1535502"/>
            <a:ext cx="1488809" cy="12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In bladder cancer, relative risk from smoking tails off (cigarettes/day)">
            <a:extLst>
              <a:ext uri="{FF2B5EF4-FFF2-40B4-BE49-F238E27FC236}">
                <a16:creationId xmlns:a16="http://schemas.microsoft.com/office/drawing/2014/main" id="{89774DFA-7DE3-16C2-ED92-CAF311B30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81" y="4035889"/>
            <a:ext cx="3196021" cy="2192950"/>
          </a:xfrm>
          <a:prstGeom prst="rect">
            <a:avLst/>
          </a:prstGeom>
        </p:spPr>
      </p:pic>
      <p:pic>
        <p:nvPicPr>
          <p:cNvPr id="28" name="Picture 27" descr="In bladder cancer, relative risk from smoking tails off (smoking duration in years)">
            <a:extLst>
              <a:ext uri="{FF2B5EF4-FFF2-40B4-BE49-F238E27FC236}">
                <a16:creationId xmlns:a16="http://schemas.microsoft.com/office/drawing/2014/main" id="{463E0A42-60CC-A1E8-E7FF-1A1C3010D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841" y="3949251"/>
            <a:ext cx="3348601" cy="23159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C2709D-FA36-524C-BACB-E6D985DE3E33}"/>
              </a:ext>
            </a:extLst>
          </p:cNvPr>
          <p:cNvSpPr txBox="1"/>
          <p:nvPr/>
        </p:nvSpPr>
        <p:spPr>
          <a:xfrm>
            <a:off x="865564" y="6299297"/>
            <a:ext cx="2955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Zhao </a:t>
            </a:r>
            <a:r>
              <a:rPr lang="en-GB" sz="1000" i="1" dirty="0"/>
              <a:t>et al </a:t>
            </a:r>
            <a:r>
              <a:rPr lang="en-GB" sz="1000" dirty="0"/>
              <a:t>(2022) meta-analysis in bladder cancer</a:t>
            </a:r>
          </a:p>
          <a:p>
            <a:r>
              <a:rPr lang="en-GB" sz="1000" dirty="0"/>
              <a:t>PMID:35332429</a:t>
            </a:r>
          </a:p>
        </p:txBody>
      </p:sp>
      <p:pic>
        <p:nvPicPr>
          <p:cNvPr id="2052" name="Picture 4" descr="In lung cancer relative risk from smoking increases with exposure and intensity - there is no tailing off">
            <a:extLst>
              <a:ext uri="{FF2B5EF4-FFF2-40B4-BE49-F238E27FC236}">
                <a16:creationId xmlns:a16="http://schemas.microsoft.com/office/drawing/2014/main" id="{5F6344D0-3396-A137-ADC2-7732C9D8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20" y="4149306"/>
            <a:ext cx="2516561" cy="22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06E3A5-89F7-FE07-E108-FC6D9DBD32BE}"/>
              </a:ext>
            </a:extLst>
          </p:cNvPr>
          <p:cNvSpPr txBox="1"/>
          <p:nvPr/>
        </p:nvSpPr>
        <p:spPr>
          <a:xfrm>
            <a:off x="7588197" y="3779974"/>
            <a:ext cx="4570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Smoking relationship different in lung cancer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A3CBBB-2403-7C8B-2E33-8EA3F90441DF}"/>
              </a:ext>
            </a:extLst>
          </p:cNvPr>
          <p:cNvSpPr txBox="1"/>
          <p:nvPr/>
        </p:nvSpPr>
        <p:spPr>
          <a:xfrm>
            <a:off x="9368240" y="6457890"/>
            <a:ext cx="274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Didkowska</a:t>
            </a:r>
            <a:r>
              <a:rPr lang="en-GB" sz="1000" dirty="0"/>
              <a:t> </a:t>
            </a:r>
            <a:r>
              <a:rPr lang="en-GB" sz="1000" i="1" dirty="0"/>
              <a:t>et al </a:t>
            </a:r>
            <a:r>
              <a:rPr lang="en-GB" sz="1000" dirty="0"/>
              <a:t>(2011; PMID:20553096) from data in </a:t>
            </a:r>
            <a:r>
              <a:rPr lang="en-GB" sz="1000" dirty="0" err="1"/>
              <a:t>Simonata</a:t>
            </a:r>
            <a:r>
              <a:rPr lang="en-GB" sz="1000" dirty="0"/>
              <a:t> </a:t>
            </a:r>
            <a:r>
              <a:rPr lang="en-GB" sz="1000" i="1" dirty="0"/>
              <a:t>et al</a:t>
            </a:r>
            <a:r>
              <a:rPr lang="en-GB" sz="1000" dirty="0"/>
              <a:t> (2001; PMID:11275995)</a:t>
            </a:r>
          </a:p>
        </p:txBody>
      </p:sp>
    </p:spTree>
    <p:extLst>
      <p:ext uri="{BB962C8B-B14F-4D97-AF65-F5344CB8AC3E}">
        <p14:creationId xmlns:p14="http://schemas.microsoft.com/office/powerpoint/2010/main" val="8095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8542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Mutational patterns can tell us more about cancer causes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6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23587-DDF6-47A1-1368-6238F786C2CE}"/>
              </a:ext>
            </a:extLst>
          </p:cNvPr>
          <p:cNvSpPr txBox="1"/>
          <p:nvPr/>
        </p:nvSpPr>
        <p:spPr>
          <a:xfrm>
            <a:off x="400824" y="92462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Urothelial carcinoma has </a:t>
            </a:r>
            <a:r>
              <a:rPr lang="en-GB" b="1" dirty="0"/>
              <a:t>high mutational burden</a:t>
            </a:r>
            <a:r>
              <a:rPr lang="en-GB" dirty="0"/>
              <a:t> and, consequently, </a:t>
            </a:r>
            <a:r>
              <a:rPr lang="en-GB" b="1" dirty="0"/>
              <a:t>diverse driver genes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C603A-2148-B3FB-636E-AFB61CF39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2014" y="1535502"/>
            <a:ext cx="1488809" cy="12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3B067-B97D-FA32-6292-C3E5AEEBCE6C}"/>
              </a:ext>
            </a:extLst>
          </p:cNvPr>
          <p:cNvSpPr txBox="1"/>
          <p:nvPr/>
        </p:nvSpPr>
        <p:spPr>
          <a:xfrm>
            <a:off x="400824" y="127927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mutational burden allows us to construct mutational signatures very confidently</a:t>
            </a:r>
          </a:p>
        </p:txBody>
      </p:sp>
      <p:pic>
        <p:nvPicPr>
          <p:cNvPr id="3" name="Picture 2" descr="Mutational signatures explainer diagram">
            <a:extLst>
              <a:ext uri="{FF2B5EF4-FFF2-40B4-BE49-F238E27FC236}">
                <a16:creationId xmlns:a16="http://schemas.microsoft.com/office/drawing/2014/main" id="{2EDBB5AA-BB45-3EC3-9301-9FCAE15F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0" t="9722" r="6819" b="54167"/>
          <a:stretch/>
        </p:blipFill>
        <p:spPr bwMode="auto">
          <a:xfrm>
            <a:off x="1146594" y="1935142"/>
            <a:ext cx="1628776" cy="274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utational signatures explainer diagram">
            <a:extLst>
              <a:ext uri="{FF2B5EF4-FFF2-40B4-BE49-F238E27FC236}">
                <a16:creationId xmlns:a16="http://schemas.microsoft.com/office/drawing/2014/main" id="{42AA0CDD-5A8D-9A45-641A-D81BA2AC5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16268" r="54201" b="68222"/>
          <a:stretch/>
        </p:blipFill>
        <p:spPr bwMode="auto">
          <a:xfrm>
            <a:off x="4268811" y="2003931"/>
            <a:ext cx="2250792" cy="12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utational signatures explainer diagram">
            <a:extLst>
              <a:ext uri="{FF2B5EF4-FFF2-40B4-BE49-F238E27FC236}">
                <a16:creationId xmlns:a16="http://schemas.microsoft.com/office/drawing/2014/main" id="{5CD99E4B-B13A-0747-4749-9B5E47D0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31801" r="53816" b="52689"/>
          <a:stretch/>
        </p:blipFill>
        <p:spPr bwMode="auto">
          <a:xfrm>
            <a:off x="4287861" y="3392582"/>
            <a:ext cx="2250792" cy="12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D98246-7A3E-91EA-8CF4-19D2478D6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03970" y="3278353"/>
            <a:ext cx="933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Mutational signatures - Wikipedia">
            <a:extLst>
              <a:ext uri="{FF2B5EF4-FFF2-40B4-BE49-F238E27FC236}">
                <a16:creationId xmlns:a16="http://schemas.microsoft.com/office/drawing/2014/main" id="{A79BE0B4-F156-12A4-A2E9-582BF0E5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95" y="2145863"/>
            <a:ext cx="3810000" cy="26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AE2417-B500-C29D-E080-DF3FFFAAE94A}"/>
              </a:ext>
            </a:extLst>
          </p:cNvPr>
          <p:cNvSpPr txBox="1">
            <a:spLocks/>
          </p:cNvSpPr>
          <p:nvPr/>
        </p:nvSpPr>
        <p:spPr>
          <a:xfrm>
            <a:off x="7767369" y="4808935"/>
            <a:ext cx="3810000" cy="769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600" dirty="0"/>
              <a:t>Specific base change, plus surrounding chemistry creates very specific signatures of mutational processes</a:t>
            </a:r>
          </a:p>
        </p:txBody>
      </p:sp>
    </p:spTree>
    <p:extLst>
      <p:ext uri="{BB962C8B-B14F-4D97-AF65-F5344CB8AC3E}">
        <p14:creationId xmlns:p14="http://schemas.microsoft.com/office/powerpoint/2010/main" val="41109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1128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Bladder cancer doesn’t display typical patterns of smoke-based mutagenesis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7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23587-DDF6-47A1-1368-6238F786C2CE}"/>
              </a:ext>
            </a:extLst>
          </p:cNvPr>
          <p:cNvSpPr txBox="1"/>
          <p:nvPr/>
        </p:nvSpPr>
        <p:spPr>
          <a:xfrm>
            <a:off x="400824" y="92462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Urothelial carcinoma has </a:t>
            </a:r>
            <a:r>
              <a:rPr lang="en-GB" b="1" dirty="0"/>
              <a:t>high mutational burden</a:t>
            </a:r>
            <a:r>
              <a:rPr lang="en-GB" dirty="0"/>
              <a:t> and, consequently, </a:t>
            </a:r>
            <a:r>
              <a:rPr lang="en-GB" b="1" dirty="0"/>
              <a:t>diverse driver genes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C603A-2148-B3FB-636E-AFB61CF39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2014" y="1535502"/>
            <a:ext cx="1488809" cy="12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3B067-B97D-FA32-6292-C3E5AEEBCE6C}"/>
              </a:ext>
            </a:extLst>
          </p:cNvPr>
          <p:cNvSpPr txBox="1"/>
          <p:nvPr/>
        </p:nvSpPr>
        <p:spPr>
          <a:xfrm>
            <a:off x="400824" y="127927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mutational burden allows us to construct mutational signatures very confidently</a:t>
            </a:r>
          </a:p>
        </p:txBody>
      </p:sp>
      <p:pic>
        <p:nvPicPr>
          <p:cNvPr id="12" name="Picture 2" descr="mutational signature for SBS4 - smoking">
            <a:extLst>
              <a:ext uri="{FF2B5EF4-FFF2-40B4-BE49-F238E27FC236}">
                <a16:creationId xmlns:a16="http://schemas.microsoft.com/office/drawing/2014/main" id="{595489EA-0026-5C33-D233-01EB3149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4" y="2315322"/>
            <a:ext cx="6810826" cy="15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utational signature for SBS4 - smoking in different cancer types">
            <a:extLst>
              <a:ext uri="{FF2B5EF4-FFF2-40B4-BE49-F238E27FC236}">
                <a16:creationId xmlns:a16="http://schemas.microsoft.com/office/drawing/2014/main" id="{A79937DF-F72E-E232-27B4-7248618A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50" y="2128269"/>
            <a:ext cx="1445845" cy="19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utational signature for typical bladder cancer">
            <a:extLst>
              <a:ext uri="{FF2B5EF4-FFF2-40B4-BE49-F238E27FC236}">
                <a16:creationId xmlns:a16="http://schemas.microsoft.com/office/drawing/2014/main" id="{562F87D4-42EA-87E3-39A5-C0A8D9F58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4" y="4490774"/>
            <a:ext cx="7470476" cy="23345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760EC8-E720-0D4D-DC2C-DE7D135B5CC2}"/>
              </a:ext>
            </a:extLst>
          </p:cNvPr>
          <p:cNvSpPr txBox="1"/>
          <p:nvPr/>
        </p:nvSpPr>
        <p:spPr>
          <a:xfrm>
            <a:off x="400824" y="1945990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Smoking signature characteristic in lung cancer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6AB754-A207-E902-F1DE-E451382A37EB}"/>
              </a:ext>
            </a:extLst>
          </p:cNvPr>
          <p:cNvSpPr txBox="1"/>
          <p:nvPr/>
        </p:nvSpPr>
        <p:spPr>
          <a:xfrm>
            <a:off x="400824" y="4146922"/>
            <a:ext cx="427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Typical bladder cancer mutational signature</a:t>
            </a:r>
          </a:p>
        </p:txBody>
      </p:sp>
      <p:grpSp>
        <p:nvGrpSpPr>
          <p:cNvPr id="27" name="Group 26" descr="Signature is derived from both parts of the APOBEC mutagenesis signature - SBS2 and SBS13">
            <a:extLst>
              <a:ext uri="{FF2B5EF4-FFF2-40B4-BE49-F238E27FC236}">
                <a16:creationId xmlns:a16="http://schemas.microsoft.com/office/drawing/2014/main" id="{CBA50C26-AC66-43BE-43F1-0239749BF2A4}"/>
              </a:ext>
            </a:extLst>
          </p:cNvPr>
          <p:cNvGrpSpPr/>
          <p:nvPr/>
        </p:nvGrpSpPr>
        <p:grpSpPr>
          <a:xfrm>
            <a:off x="8385034" y="4542679"/>
            <a:ext cx="3173232" cy="2089162"/>
            <a:chOff x="8385034" y="4475853"/>
            <a:chExt cx="3173232" cy="20891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EC3F3D-7325-62CD-A436-543764BDB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129" y="5578722"/>
              <a:ext cx="3156136" cy="9862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BD5635-0EF7-D9C4-D177-28D3C9F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034" y="4475853"/>
              <a:ext cx="3173232" cy="9916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7CA206-08D2-3485-262B-9E5FE718DAA7}"/>
                </a:ext>
              </a:extLst>
            </p:cNvPr>
            <p:cNvSpPr txBox="1"/>
            <p:nvPr/>
          </p:nvSpPr>
          <p:spPr>
            <a:xfrm>
              <a:off x="8506779" y="5671762"/>
              <a:ext cx="585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SBS2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A8A07B-7816-1750-F5B7-F351E112D1DA}"/>
                </a:ext>
              </a:extLst>
            </p:cNvPr>
            <p:cNvSpPr txBox="1"/>
            <p:nvPr/>
          </p:nvSpPr>
          <p:spPr>
            <a:xfrm>
              <a:off x="8506778" y="4568893"/>
              <a:ext cx="585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SBS13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E3A797-66B4-07A3-0EFA-1D1C2D6F7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6" idx="3"/>
          </p:cNvCxnSpPr>
          <p:nvPr/>
        </p:nvCxnSpPr>
        <p:spPr>
          <a:xfrm flipV="1">
            <a:off x="7974850" y="5391509"/>
            <a:ext cx="427279" cy="266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75A69-DB44-EF95-0AB3-382833EB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6" idx="3"/>
          </p:cNvCxnSpPr>
          <p:nvPr/>
        </p:nvCxnSpPr>
        <p:spPr>
          <a:xfrm>
            <a:off x="7974850" y="5658036"/>
            <a:ext cx="410184" cy="275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DDF451-50CF-AE17-78EB-C389AF192FF9}"/>
              </a:ext>
            </a:extLst>
          </p:cNvPr>
          <p:cNvSpPr txBox="1"/>
          <p:nvPr/>
        </p:nvSpPr>
        <p:spPr>
          <a:xfrm>
            <a:off x="8188489" y="4234902"/>
            <a:ext cx="197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APOBEC mutagenesis</a:t>
            </a:r>
          </a:p>
        </p:txBody>
      </p:sp>
    </p:spTree>
    <p:extLst>
      <p:ext uri="{BB962C8B-B14F-4D97-AF65-F5344CB8AC3E}">
        <p14:creationId xmlns:p14="http://schemas.microsoft.com/office/powerpoint/2010/main" val="16055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8547F-8593-41B5-A234-EFC27EC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" y="-910"/>
            <a:ext cx="12192000" cy="5466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78C90-B5F1-4E2F-9DDA-52C198B90B3F}"/>
              </a:ext>
            </a:extLst>
          </p:cNvPr>
          <p:cNvSpPr txBox="1"/>
          <p:nvPr/>
        </p:nvSpPr>
        <p:spPr>
          <a:xfrm>
            <a:off x="0" y="32702"/>
            <a:ext cx="4856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What evidence of viral damage?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7DBD4-CD57-BA64-8A83-C273FCD694F3}"/>
              </a:ext>
            </a:extLst>
          </p:cNvPr>
          <p:cNvSpPr txBox="1"/>
          <p:nvPr/>
        </p:nvSpPr>
        <p:spPr>
          <a:xfrm>
            <a:off x="11378242" y="32702"/>
            <a:ext cx="72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5B248A6-CE02-415A-814E-8D07FF3D7B7F}" type="slidenum">
              <a:rPr lang="en-GB" sz="2400" smtClean="0">
                <a:solidFill>
                  <a:schemeClr val="bg1"/>
                </a:solidFill>
              </a:rPr>
              <a:t>8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23587-DDF6-47A1-1368-6238F786C2CE}"/>
              </a:ext>
            </a:extLst>
          </p:cNvPr>
          <p:cNvSpPr txBox="1"/>
          <p:nvPr/>
        </p:nvSpPr>
        <p:spPr>
          <a:xfrm>
            <a:off x="400824" y="92462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Urothelial carcinoma has </a:t>
            </a:r>
            <a:r>
              <a:rPr lang="en-GB" b="1" dirty="0"/>
              <a:t>high mutational burden</a:t>
            </a:r>
            <a:r>
              <a:rPr lang="en-GB" dirty="0"/>
              <a:t> and, consequently, </a:t>
            </a:r>
            <a:r>
              <a:rPr lang="en-GB" b="1" dirty="0"/>
              <a:t>diverse driver genes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C603A-2148-B3FB-636E-AFB61CF39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2014" y="1535502"/>
            <a:ext cx="1488809" cy="12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3B067-B97D-FA32-6292-C3E5AEEBCE6C}"/>
              </a:ext>
            </a:extLst>
          </p:cNvPr>
          <p:cNvSpPr txBox="1"/>
          <p:nvPr/>
        </p:nvSpPr>
        <p:spPr>
          <a:xfrm>
            <a:off x="400824" y="1279278"/>
            <a:ext cx="89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mutational burden allows us to construct mutational signatures very confidently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E98D1-2EEB-E113-9202-B2D4B310623C}"/>
              </a:ext>
            </a:extLst>
          </p:cNvPr>
          <p:cNvSpPr txBox="1"/>
          <p:nvPr/>
        </p:nvSpPr>
        <p:spPr>
          <a:xfrm>
            <a:off x="400823" y="1672846"/>
            <a:ext cx="981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Mutational signatures (and epidemiological data) now support a </a:t>
            </a:r>
            <a:r>
              <a:rPr lang="en-GB" b="1" dirty="0"/>
              <a:t>viral cause of urothelial carcinoma</a:t>
            </a:r>
            <a:endParaRPr lang="en-GB" dirty="0"/>
          </a:p>
        </p:txBody>
      </p:sp>
      <p:grpSp>
        <p:nvGrpSpPr>
          <p:cNvPr id="8" name="Group 7" descr="Picture of Dr Simon Baker with the Kidney Research UK logo">
            <a:extLst>
              <a:ext uri="{FF2B5EF4-FFF2-40B4-BE49-F238E27FC236}">
                <a16:creationId xmlns:a16="http://schemas.microsoft.com/office/drawing/2014/main" id="{2B9E2F17-0D41-CD03-ECF9-8EEA4BFAB5C4}"/>
              </a:ext>
            </a:extLst>
          </p:cNvPr>
          <p:cNvGrpSpPr/>
          <p:nvPr/>
        </p:nvGrpSpPr>
        <p:grpSpPr>
          <a:xfrm>
            <a:off x="1053478" y="2765534"/>
            <a:ext cx="1337677" cy="1753794"/>
            <a:chOff x="811938" y="2743199"/>
            <a:chExt cx="1337677" cy="1753794"/>
          </a:xfrm>
        </p:grpSpPr>
        <p:pic>
          <p:nvPicPr>
            <p:cNvPr id="6" name="Picture 22" descr="Simon Baker on Twitter: &amp;quot;Onto day 3 and now 21k into the @YorkAgainstCanc  #50kChallenge. Thanks for all the donations, the team has raised £3900 now  and I&amp;#39;m really hoping we can get">
              <a:extLst>
                <a:ext uri="{FF2B5EF4-FFF2-40B4-BE49-F238E27FC236}">
                  <a16:creationId xmlns:a16="http://schemas.microsoft.com/office/drawing/2014/main" id="{99F23D2F-A738-B916-6042-39926853D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438" y="2743199"/>
              <a:ext cx="1134177" cy="1586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www.stamfordbrandmarketing.co.uk/wp-content/upl...">
              <a:extLst>
                <a:ext uri="{FF2B5EF4-FFF2-40B4-BE49-F238E27FC236}">
                  <a16:creationId xmlns:a16="http://schemas.microsoft.com/office/drawing/2014/main" id="{F0005B5E-484B-42C0-938D-02D89FB290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10000" r="9750" b="9499"/>
            <a:stretch/>
          </p:blipFill>
          <p:spPr bwMode="auto">
            <a:xfrm>
              <a:off x="811938" y="3920393"/>
              <a:ext cx="562276" cy="5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4E01AAD-F2C0-8A6D-0922-C4C0E718B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55" y="2465671"/>
            <a:ext cx="4831441" cy="14770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BA0E4C-46F9-E5AD-30FD-7B119B3CEE94}"/>
              </a:ext>
            </a:extLst>
          </p:cNvPr>
          <p:cNvSpPr txBox="1"/>
          <p:nvPr/>
        </p:nvSpPr>
        <p:spPr>
          <a:xfrm>
            <a:off x="424806" y="4750590"/>
            <a:ext cx="613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Smoking may dampen the immune system and/or specific toxins may damage urothelium and facilitate viral infection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80E35B-F7FA-4E4E-F780-9D2B0E0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4377" y="3857625"/>
            <a:ext cx="4557623" cy="3000370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FDB3A-4B7F-C5CB-D8EB-472D03B917A3}"/>
              </a:ext>
            </a:extLst>
          </p:cNvPr>
          <p:cNvSpPr txBox="1"/>
          <p:nvPr/>
        </p:nvSpPr>
        <p:spPr>
          <a:xfrm>
            <a:off x="7691624" y="3983077"/>
            <a:ext cx="3561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chemeClr val="bg1"/>
                </a:solidFill>
              </a:rPr>
              <a:t>Additional relevant info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108CB9-03BC-E92A-0980-657CA8753BB2}"/>
              </a:ext>
            </a:extLst>
          </p:cNvPr>
          <p:cNvSpPr txBox="1"/>
          <p:nvPr/>
        </p:nvSpPr>
        <p:spPr>
          <a:xfrm>
            <a:off x="7829991" y="4404302"/>
            <a:ext cx="381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Mice do not get the relevant virus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946254-AAEE-80AA-46A4-544B3F205228}"/>
              </a:ext>
            </a:extLst>
          </p:cNvPr>
          <p:cNvSpPr txBox="1"/>
          <p:nvPr/>
        </p:nvSpPr>
        <p:spPr>
          <a:xfrm>
            <a:off x="7829991" y="4823805"/>
            <a:ext cx="402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000" dirty="0">
                <a:solidFill>
                  <a:schemeClr val="bg1"/>
                </a:solidFill>
              </a:rPr>
              <a:t>Mice do not have the relevant APOBEC3 enzymes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A37C20-DF8B-BD92-053C-A797D5BB17A4}"/>
              </a:ext>
            </a:extLst>
          </p:cNvPr>
          <p:cNvSpPr txBox="1"/>
          <p:nvPr/>
        </p:nvSpPr>
        <p:spPr>
          <a:xfrm>
            <a:off x="7829990" y="5555329"/>
            <a:ext cx="43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000" dirty="0">
                <a:solidFill>
                  <a:schemeClr val="bg1"/>
                </a:solidFill>
              </a:rPr>
              <a:t>Mice UC models are chemically-induced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A3E914-FD5D-13C0-28CE-C89FE824B64F}"/>
              </a:ext>
            </a:extLst>
          </p:cNvPr>
          <p:cNvSpPr txBox="1"/>
          <p:nvPr/>
        </p:nvSpPr>
        <p:spPr>
          <a:xfrm>
            <a:off x="7829990" y="5939413"/>
            <a:ext cx="43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000" dirty="0">
                <a:solidFill>
                  <a:schemeClr val="bg1"/>
                </a:solidFill>
              </a:rPr>
              <a:t>Rodent urothelium is different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42ABCE-A94B-1489-5FB4-977F8005C465}"/>
              </a:ext>
            </a:extLst>
          </p:cNvPr>
          <p:cNvSpPr txBox="1"/>
          <p:nvPr/>
        </p:nvSpPr>
        <p:spPr>
          <a:xfrm>
            <a:off x="7829990" y="6339523"/>
            <a:ext cx="43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000" dirty="0">
                <a:solidFill>
                  <a:schemeClr val="bg1"/>
                </a:solidFill>
              </a:rPr>
              <a:t>Rodents are effectively incontinent</a:t>
            </a:r>
          </a:p>
        </p:txBody>
      </p:sp>
    </p:spTree>
    <p:extLst>
      <p:ext uri="{BB962C8B-B14F-4D97-AF65-F5344CB8AC3E}">
        <p14:creationId xmlns:p14="http://schemas.microsoft.com/office/powerpoint/2010/main" val="38750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8" grpId="0"/>
      <p:bldP spid="30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11917</TotalTime>
  <Words>1054</Words>
  <Application>Microsoft Office PowerPoint</Application>
  <PresentationFormat>Widescreen</PresentationFormat>
  <Paragraphs>149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Mason</dc:creator>
  <cp:lastModifiedBy>Andrew Mason</cp:lastModifiedBy>
  <cp:revision>353</cp:revision>
  <dcterms:created xsi:type="dcterms:W3CDTF">2020-04-27T11:03:04Z</dcterms:created>
  <dcterms:modified xsi:type="dcterms:W3CDTF">2025-09-17T15:28:33Z</dcterms:modified>
</cp:coreProperties>
</file>