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464" r:id="rId3"/>
    <p:sldId id="638" r:id="rId4"/>
    <p:sldId id="465" r:id="rId5"/>
    <p:sldId id="459" r:id="rId6"/>
    <p:sldId id="429" r:id="rId7"/>
    <p:sldId id="471" r:id="rId8"/>
    <p:sldId id="466" r:id="rId9"/>
    <p:sldId id="474" r:id="rId10"/>
    <p:sldId id="467" r:id="rId11"/>
    <p:sldId id="476" r:id="rId12"/>
    <p:sldId id="472" r:id="rId13"/>
    <p:sldId id="468" r:id="rId14"/>
    <p:sldId id="473" r:id="rId15"/>
    <p:sldId id="469" r:id="rId16"/>
    <p:sldId id="470" r:id="rId17"/>
    <p:sldId id="456" r:id="rId18"/>
    <p:sldId id="4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31E24"/>
    <a:srgbClr val="ED1F25"/>
    <a:srgbClr val="7E71B1"/>
    <a:srgbClr val="44546A"/>
    <a:srgbClr val="F3F3F3"/>
    <a:srgbClr val="D6E6F5"/>
    <a:srgbClr val="2F528F"/>
    <a:srgbClr val="CE7334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B7659-906D-4CF1-AC5A-0FA0D81CC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5C18F-9FA3-45FA-A5A6-584D56755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2CAD5-E039-4EB3-870F-A9CCE82C3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A92D1-CB87-4416-8F5C-9BAA11F35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7BCC4-FB88-427A-8D13-D3A947398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539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EF0D-3037-4EBF-85C6-D069C88F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343B7-6E8D-458D-BD16-8404D298B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78ABD-6A72-476E-9098-7FB367A0C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44F67-01D0-4639-9ABA-9EF882DAE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4B516-146B-4856-8B78-69A71AC14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C1674-F383-4E9A-931A-3E128BDB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A83B7-070E-4178-BB17-B13F497E2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73B9E-3191-4D77-BA46-9CBCCC772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69E78-4720-4A7C-8002-2F4286A4F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8CAD3-CB08-4576-8226-2D2BC45D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750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A9AAA-F2B0-4902-A753-E707B611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B1C10-84F9-40DA-97CA-25AE62850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3633E-3522-48E3-A1D6-3D8DDFC534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3A5E0-5AA1-4C21-8FA7-D93CE1452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3D93C-CB1F-4091-8C86-DC65384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B24A4-D8DF-4F9F-BD39-9F7F777C7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47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76F1-71C2-40A5-8ADB-3FFB90C0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86363-656E-4B10-B803-9F355B011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4979E-0F37-4E1F-A5BE-143F5DEFC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310428-7A33-4B96-A7FB-BF69E3876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9AF93B-B161-4FD7-96BE-4A360FF63A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0FCFD-EB87-4315-8D71-899563562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1CB6F2-D309-45D6-9970-62B63921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E11363-6C9B-49C1-B1A0-D734C5454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655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5A802-48AD-4F16-886D-ABAA78A4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20C30-35D7-49A8-9126-A7374E19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78F23A-E1C9-4151-9927-B4ABD66C6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25E0F-2FA4-467F-A3AA-F8E4D86A8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8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6E2B07-35AB-455E-AFC9-B59DEDED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40497C-22A8-4BFB-A12F-543ADF1E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521D1-BD5D-4DBE-A823-3A0CB102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1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D3D9C-08AF-4141-A209-F44FB884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6CC26-6B63-4DAD-B2D2-D65E65832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B8700-F612-408B-AD71-7CC956F68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D01AC-D17D-4894-A8A4-267D927D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07998-59BE-48B9-A9F4-9A65A358E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786CD-5574-4EAF-A98B-A5CD8E512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47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07806-49DD-49CB-90B1-B6EC918B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729A1C-2AC2-40F2-9A23-CAD96056D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7F12C-F3EC-4C88-BF65-A1F3C2E5B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F6452-7C5D-4784-AE32-533561EAB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C895B-E615-4852-A0F8-4572FBBE5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57D09-02F0-4D90-9866-F975BE0D8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63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6B7A5-CF50-4CE6-A348-E33C6082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A7013-336C-49FD-8F26-1F81D26218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9A467-04EB-4135-8C30-EEC76237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1224F-95E3-4A21-8A25-33E43EEF7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599BD-943F-4AF3-BBDD-923ABF2CB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8061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11636D-3353-434E-AD1A-37A8BFE25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1618B-608A-46B9-B562-0CCCD4EAF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02F09-ABC3-41AA-A056-82D564735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50E7B-8D41-49A1-9925-5CBBB7049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2677B-87C5-4EA4-B888-96A8BCBC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72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D36CDA-1E99-45BB-AA6C-8DCB5F07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9E503-AB75-4D34-A6B4-2EE1738AB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974E3-67D1-49F3-905A-B73B34F6A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9AFA7-ADDD-4CC0-A7B1-FDE8AABAD885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DBBC9-7767-4606-A1E7-092264F505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869AF-640B-4E25-A685-6DAC4E6CF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A1822-1E53-446A-919B-30B82F28DC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491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2997648-8BA9-46B7-BB48-5404F5C97EC7}"/>
              </a:ext>
            </a:extLst>
          </p:cNvPr>
          <p:cNvSpPr txBox="1"/>
          <p:nvPr/>
        </p:nvSpPr>
        <p:spPr>
          <a:xfrm>
            <a:off x="108588" y="6356311"/>
            <a:ext cx="20008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28H Journal Club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11E97-043A-8044-289D-1E549A7F28C2}"/>
              </a:ext>
            </a:extLst>
          </p:cNvPr>
          <p:cNvSpPr txBox="1"/>
          <p:nvPr/>
        </p:nvSpPr>
        <p:spPr>
          <a:xfrm>
            <a:off x="10313248" y="6356311"/>
            <a:ext cx="1770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/>
              <a:t>Andrew Mason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D50A35-7855-DA69-2B2F-62C410606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872" y="4054218"/>
            <a:ext cx="8090410" cy="8679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5B4335-D610-6C8A-1ACF-EAF4DB8D3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843" y="1478727"/>
            <a:ext cx="8237191" cy="218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9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BD475-CEA2-8642-4841-0C37329E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BF1979-C3EE-7ABA-245A-DB8BA9A1AEF7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6FAABE-86EE-3EE8-B6DF-21B8A90CAC6B}"/>
              </a:ext>
            </a:extLst>
          </p:cNvPr>
          <p:cNvSpPr txBox="1"/>
          <p:nvPr/>
        </p:nvSpPr>
        <p:spPr>
          <a:xfrm>
            <a:off x="0" y="32702"/>
            <a:ext cx="4069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RELEVANT INTRODUCTION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943D4C-D242-7B4C-0BF9-EB9544B37A01}"/>
              </a:ext>
            </a:extLst>
          </p:cNvPr>
          <p:cNvSpPr txBox="1"/>
          <p:nvPr/>
        </p:nvSpPr>
        <p:spPr>
          <a:xfrm>
            <a:off x="158757" y="648588"/>
            <a:ext cx="1076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Cancer Genome Atlas (TCGA) Muscle Invasive Bladder Cancer (MIBC) cohort, n=408/412/404/396…..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B1FEA4-2C60-AC60-1A72-FB7CB9A2A130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74F544-4F5F-3E18-D05B-86C30BC47C4E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880124-51B1-1412-0AE6-6445803D15D8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C74C14-D0E8-31B9-2C41-7E7983A1E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3287" y="1368273"/>
            <a:ext cx="6005080" cy="23105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BA8253-654A-9F40-A185-BB0BFFA947DE}"/>
              </a:ext>
            </a:extLst>
          </p:cNvPr>
          <p:cNvSpPr txBox="1"/>
          <p:nvPr/>
        </p:nvSpPr>
        <p:spPr>
          <a:xfrm>
            <a:off x="651479" y="4306074"/>
            <a:ext cx="93734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Some cohort caveats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17474C-D90A-BCE0-2BE3-A1B4B5E6B78C}"/>
              </a:ext>
            </a:extLst>
          </p:cNvPr>
          <p:cNvSpPr txBox="1"/>
          <p:nvPr/>
        </p:nvSpPr>
        <p:spPr>
          <a:xfrm>
            <a:off x="800291" y="4706184"/>
            <a:ext cx="9373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Treatment naïve (i.e. all primary tumours)</a:t>
            </a:r>
          </a:p>
          <a:p>
            <a:pPr marL="285750" indent="-285750">
              <a:buFontTx/>
              <a:buChar char="-"/>
            </a:pPr>
            <a:r>
              <a:rPr lang="en-GB" dirty="0"/>
              <a:t>Tumours had to be large (more aggressive and later stages represented)</a:t>
            </a:r>
          </a:p>
          <a:p>
            <a:pPr marL="285750" indent="-285750">
              <a:buFontTx/>
              <a:buChar char="-"/>
            </a:pPr>
            <a:r>
              <a:rPr lang="en-GB" dirty="0"/>
              <a:t>Patients had to be cystectomy-eligible (perhaps younger and in better health)</a:t>
            </a:r>
          </a:p>
          <a:p>
            <a:pPr marL="285750" indent="-285750">
              <a:buFontTx/>
              <a:buChar char="-"/>
            </a:pPr>
            <a:r>
              <a:rPr lang="en-GB" dirty="0"/>
              <a:t>Study favoured more affluent, white Americans close to large hospital centres</a:t>
            </a:r>
          </a:p>
        </p:txBody>
      </p:sp>
    </p:spTree>
    <p:extLst>
      <p:ext uri="{BB962C8B-B14F-4D97-AF65-F5344CB8AC3E}">
        <p14:creationId xmlns:p14="http://schemas.microsoft.com/office/powerpoint/2010/main" val="3590156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D74F5-8F19-6B82-373F-6558AB9D7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0CAEB2-5660-AF2C-E786-82B21425BD67}"/>
              </a:ext>
            </a:extLst>
          </p:cNvPr>
          <p:cNvSpPr/>
          <p:nvPr/>
        </p:nvSpPr>
        <p:spPr>
          <a:xfrm>
            <a:off x="478" y="-91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485665-72C6-1B98-EF10-F4E13E346947}"/>
              </a:ext>
            </a:extLst>
          </p:cNvPr>
          <p:cNvSpPr txBox="1"/>
          <p:nvPr/>
        </p:nvSpPr>
        <p:spPr>
          <a:xfrm>
            <a:off x="0" y="32702"/>
            <a:ext cx="7618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Current (and upcoming) standards of care for MIBC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F71B06-A875-FA4A-2F09-C3137C4748CE}"/>
              </a:ext>
            </a:extLst>
          </p:cNvPr>
          <p:cNvSpPr txBox="1"/>
          <p:nvPr/>
        </p:nvSpPr>
        <p:spPr>
          <a:xfrm>
            <a:off x="11378242" y="32702"/>
            <a:ext cx="724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5B248A6-CE02-415A-814E-8D07FF3D7B7F}" type="slidenum">
              <a:rPr lang="en-GB" sz="2400" smtClean="0">
                <a:solidFill>
                  <a:schemeClr val="bg1"/>
                </a:solidFill>
              </a:rPr>
              <a:t>3</a:t>
            </a:fld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18E2877-41BD-D811-F324-C04E69A5EF70}"/>
              </a:ext>
            </a:extLst>
          </p:cNvPr>
          <p:cNvSpPr/>
          <p:nvPr/>
        </p:nvSpPr>
        <p:spPr>
          <a:xfrm>
            <a:off x="3115733" y="982135"/>
            <a:ext cx="5367867" cy="54665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MIBC Diagnosis (T2+ N0 M0)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9680A5-09D5-E227-1DD2-D37F00A82CC3}"/>
              </a:ext>
            </a:extLst>
          </p:cNvPr>
          <p:cNvSpPr/>
          <p:nvPr/>
        </p:nvSpPr>
        <p:spPr>
          <a:xfrm>
            <a:off x="1001948" y="2842218"/>
            <a:ext cx="2602889" cy="546652"/>
          </a:xfrm>
          <a:prstGeom prst="roundRect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Cisplatin eligible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7C1AA8C-51E9-6F44-DBC1-B5A86998B132}"/>
              </a:ext>
            </a:extLst>
          </p:cNvPr>
          <p:cNvSpPr/>
          <p:nvPr/>
        </p:nvSpPr>
        <p:spPr>
          <a:xfrm>
            <a:off x="4561373" y="2843848"/>
            <a:ext cx="2758371" cy="546652"/>
          </a:xfrm>
          <a:prstGeom prst="roundRect">
            <a:avLst/>
          </a:prstGeom>
          <a:solidFill>
            <a:srgbClr val="4454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Cisplatin ineligible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1757D30-DD0B-B551-030F-19E7C4256A2F}"/>
              </a:ext>
            </a:extLst>
          </p:cNvPr>
          <p:cNvSpPr/>
          <p:nvPr/>
        </p:nvSpPr>
        <p:spPr>
          <a:xfrm>
            <a:off x="237068" y="3855213"/>
            <a:ext cx="3945466" cy="54665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Neoadjuvant Gemcitabine  + Cisplatin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09FBDF-2C17-7879-1D56-01AE7E1DDB56}"/>
              </a:ext>
            </a:extLst>
          </p:cNvPr>
          <p:cNvSpPr/>
          <p:nvPr/>
        </p:nvSpPr>
        <p:spPr>
          <a:xfrm>
            <a:off x="237068" y="4784639"/>
            <a:ext cx="3945466" cy="546652"/>
          </a:xfrm>
          <a:prstGeom prst="round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Radical cystectomy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C252FC2-677E-1B0C-4E2A-F5F65E217CE2}"/>
              </a:ext>
            </a:extLst>
          </p:cNvPr>
          <p:cNvSpPr/>
          <p:nvPr/>
        </p:nvSpPr>
        <p:spPr>
          <a:xfrm>
            <a:off x="237068" y="5706969"/>
            <a:ext cx="3945466" cy="54665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50000"/>
                  </a:schemeClr>
                </a:solidFill>
              </a:rPr>
              <a:t>Adjuvant IO (Nivolumab) for HR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1B2D8CE-D4BC-6308-DB52-2F838CFF3BE0}"/>
              </a:ext>
            </a:extLst>
          </p:cNvPr>
          <p:cNvSpPr/>
          <p:nvPr/>
        </p:nvSpPr>
        <p:spPr>
          <a:xfrm>
            <a:off x="2548466" y="1912792"/>
            <a:ext cx="3251200" cy="54665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Fit for cystectomy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CD8CC9-4A7D-E47F-F5A6-AB21EC2DC976}"/>
              </a:ext>
            </a:extLst>
          </p:cNvPr>
          <p:cNvSpPr/>
          <p:nvPr/>
        </p:nvSpPr>
        <p:spPr>
          <a:xfrm>
            <a:off x="6620934" y="1912991"/>
            <a:ext cx="3251200" cy="546652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Unfit for / refuses cystectomy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BD9BC90-0D7D-BEAD-8192-51EE5ED285C2}"/>
              </a:ext>
            </a:extLst>
          </p:cNvPr>
          <p:cNvSpPr/>
          <p:nvPr/>
        </p:nvSpPr>
        <p:spPr>
          <a:xfrm>
            <a:off x="8127042" y="4784639"/>
            <a:ext cx="3251200" cy="5466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Maximum TURBT &amp; TMT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B95F836-8EC1-7DF8-BC14-7F40A6F9BC8D}"/>
              </a:ext>
            </a:extLst>
          </p:cNvPr>
          <p:cNvSpPr/>
          <p:nvPr/>
        </p:nvSpPr>
        <p:spPr>
          <a:xfrm>
            <a:off x="4561373" y="4784639"/>
            <a:ext cx="3251200" cy="5466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Radical cystectomy          possible adjuvant IO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D2B217-8D2F-72E8-5C58-C1C452DF615B}"/>
              </a:ext>
            </a:extLst>
          </p:cNvPr>
          <p:cNvCxnSpPr/>
          <p:nvPr/>
        </p:nvCxnSpPr>
        <p:spPr>
          <a:xfrm>
            <a:off x="4182534" y="1605064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2351AB1-BB95-CDA6-6A1D-73EC91F84105}"/>
              </a:ext>
            </a:extLst>
          </p:cNvPr>
          <p:cNvCxnSpPr/>
          <p:nvPr/>
        </p:nvCxnSpPr>
        <p:spPr>
          <a:xfrm>
            <a:off x="2943879" y="2555132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5228F84-871A-5DD6-F700-2404C7708819}"/>
              </a:ext>
            </a:extLst>
          </p:cNvPr>
          <p:cNvCxnSpPr/>
          <p:nvPr/>
        </p:nvCxnSpPr>
        <p:spPr>
          <a:xfrm>
            <a:off x="4827803" y="2555132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D6760BA-FB4A-3A7F-F494-9E42CB275208}"/>
              </a:ext>
            </a:extLst>
          </p:cNvPr>
          <p:cNvCxnSpPr/>
          <p:nvPr/>
        </p:nvCxnSpPr>
        <p:spPr>
          <a:xfrm>
            <a:off x="2091088" y="3514928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C16F004-5953-EF12-D5B5-9FE6178AEB72}"/>
              </a:ext>
            </a:extLst>
          </p:cNvPr>
          <p:cNvCxnSpPr/>
          <p:nvPr/>
        </p:nvCxnSpPr>
        <p:spPr>
          <a:xfrm>
            <a:off x="2091088" y="4494179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23AF74-3D6C-1D1C-8BEE-208DC6CFA22C}"/>
              </a:ext>
            </a:extLst>
          </p:cNvPr>
          <p:cNvCxnSpPr/>
          <p:nvPr/>
        </p:nvCxnSpPr>
        <p:spPr>
          <a:xfrm>
            <a:off x="2091088" y="5415137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D17267-264D-DCEF-F6E9-759DEFC5DD8D}"/>
              </a:ext>
            </a:extLst>
          </p:cNvPr>
          <p:cNvCxnSpPr>
            <a:cxnSpLocks/>
          </p:cNvCxnSpPr>
          <p:nvPr/>
        </p:nvCxnSpPr>
        <p:spPr>
          <a:xfrm>
            <a:off x="5936957" y="3514928"/>
            <a:ext cx="0" cy="119325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57467AF-F9DD-74FA-99A6-2423D32B8F16}"/>
              </a:ext>
            </a:extLst>
          </p:cNvPr>
          <p:cNvCxnSpPr>
            <a:cxnSpLocks/>
          </p:cNvCxnSpPr>
          <p:nvPr/>
        </p:nvCxnSpPr>
        <p:spPr>
          <a:xfrm>
            <a:off x="8881195" y="2661954"/>
            <a:ext cx="0" cy="204623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08E3385-8957-FDC6-2E24-C416B447CC41}"/>
              </a:ext>
            </a:extLst>
          </p:cNvPr>
          <p:cNvCxnSpPr/>
          <p:nvPr/>
        </p:nvCxnSpPr>
        <p:spPr>
          <a:xfrm>
            <a:off x="7447785" y="1605064"/>
            <a:ext cx="0" cy="21400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7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40C4E-A3AB-06E4-3EEF-ED41E5170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460AB6-AD94-6F76-4B13-B2AF53B3A138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5E2EB0-028C-75DA-E37C-E7BFB80E7285}"/>
              </a:ext>
            </a:extLst>
          </p:cNvPr>
          <p:cNvSpPr txBox="1"/>
          <p:nvPr/>
        </p:nvSpPr>
        <p:spPr>
          <a:xfrm>
            <a:off x="0" y="32702"/>
            <a:ext cx="1773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Study aims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FCDD37-98A8-4589-6DB3-E4DAD7906629}"/>
              </a:ext>
            </a:extLst>
          </p:cNvPr>
          <p:cNvSpPr txBox="1"/>
          <p:nvPr/>
        </p:nvSpPr>
        <p:spPr>
          <a:xfrm>
            <a:off x="167385" y="904037"/>
            <a:ext cx="10760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Perform multiomic characterisation of muscle invasive bladder cancer at scale for the first time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9F6CC-364C-DBB7-8B94-F69A2619070D}"/>
              </a:ext>
            </a:extLst>
          </p:cNvPr>
          <p:cNvSpPr txBox="1"/>
          <p:nvPr/>
        </p:nvSpPr>
        <p:spPr>
          <a:xfrm>
            <a:off x="544072" y="1304147"/>
            <a:ext cx="9373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dirty="0"/>
              <a:t>Large cohort</a:t>
            </a:r>
          </a:p>
          <a:p>
            <a:pPr marL="285750" indent="-285750">
              <a:buFontTx/>
              <a:buChar char="-"/>
            </a:pPr>
            <a:r>
              <a:rPr lang="en-GB" dirty="0"/>
              <a:t>WXS, CNA, RNAseq, </a:t>
            </a:r>
            <a:r>
              <a:rPr lang="en-GB" dirty="0" err="1"/>
              <a:t>miRNAseq</a:t>
            </a:r>
            <a:r>
              <a:rPr lang="en-GB" dirty="0"/>
              <a:t>, RPPA, methylation</a:t>
            </a:r>
          </a:p>
          <a:p>
            <a:pPr marL="285750" indent="-285750">
              <a:buFontTx/>
              <a:buChar char="-"/>
            </a:pPr>
            <a:r>
              <a:rPr lang="en-GB" dirty="0"/>
              <a:t>Extensive clinical data (and follow up)</a:t>
            </a:r>
          </a:p>
          <a:p>
            <a:pPr marL="285750" indent="-285750">
              <a:buFontTx/>
              <a:buChar char="-"/>
            </a:pPr>
            <a:r>
              <a:rPr lang="en-GB" dirty="0"/>
              <a:t>Validate the subset results from 2014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019548-4DB8-ABB7-E186-1789FA260C41}"/>
              </a:ext>
            </a:extLst>
          </p:cNvPr>
          <p:cNvSpPr txBox="1"/>
          <p:nvPr/>
        </p:nvSpPr>
        <p:spPr>
          <a:xfrm>
            <a:off x="167385" y="3228945"/>
            <a:ext cx="10760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Determine clinically-relevant molecular subtypes which could be used to guide treatment</a:t>
            </a:r>
          </a:p>
        </p:txBody>
      </p:sp>
    </p:spTree>
    <p:extLst>
      <p:ext uri="{BB962C8B-B14F-4D97-AF65-F5344CB8AC3E}">
        <p14:creationId xmlns:p14="http://schemas.microsoft.com/office/powerpoint/2010/main" val="385290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4DC86-4B68-A8EA-6D48-B1345ABF3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B225F01-3DED-A20F-8D1C-5115304175FC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B39C68-96D3-98BC-0A66-DAB00A41872A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95071-CE08-575E-CB9F-5E2D65BD6A50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1 – Mutational profiling (WXS and CNA arrays)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9C1CDC-88BC-3AED-9394-E9566931DD15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57C133-FC0A-C5A1-D015-9D721CB32A9B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4B8A22-F605-45D6-B327-E00F9F338EEE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8A3DA5-5EF2-111B-3DE2-A30C6BF84759}"/>
              </a:ext>
            </a:extLst>
          </p:cNvPr>
          <p:cNvSpPr txBox="1"/>
          <p:nvPr/>
        </p:nvSpPr>
        <p:spPr>
          <a:xfrm>
            <a:off x="216507" y="6030658"/>
            <a:ext cx="54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No clear group subdivision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B3B298-3056-3968-70A4-4B0FCA396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164" y="1066335"/>
            <a:ext cx="8822343" cy="501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704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08547F-8593-41B5-A234-EFC27EC5B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8" y="-91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678C90-B5F1-4E2F-9DDA-52C198B90B3F}"/>
              </a:ext>
            </a:extLst>
          </p:cNvPr>
          <p:cNvSpPr txBox="1"/>
          <p:nvPr/>
        </p:nvSpPr>
        <p:spPr>
          <a:xfrm>
            <a:off x="0" y="32702"/>
            <a:ext cx="56923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What makes a mutational signature??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CC603A-2148-B3FB-636E-AFB61CF39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22014" y="1535502"/>
            <a:ext cx="1488809" cy="127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2" descr="mutational signature for SBS4 - smoking">
            <a:extLst>
              <a:ext uri="{FF2B5EF4-FFF2-40B4-BE49-F238E27FC236}">
                <a16:creationId xmlns:a16="http://schemas.microsoft.com/office/drawing/2014/main" id="{595489EA-0026-5C33-D233-01EB31495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24" y="1630332"/>
            <a:ext cx="6810826" cy="1537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mutational signature for typical bladder cancer">
            <a:extLst>
              <a:ext uri="{FF2B5EF4-FFF2-40B4-BE49-F238E27FC236}">
                <a16:creationId xmlns:a16="http://schemas.microsoft.com/office/drawing/2014/main" id="{562F87D4-42EA-87E3-39A5-C0A8D9F58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17" y="4389820"/>
            <a:ext cx="7470476" cy="23345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760EC8-E720-0D4D-DC2C-DE7D135B5CC2}"/>
              </a:ext>
            </a:extLst>
          </p:cNvPr>
          <p:cNvSpPr txBox="1"/>
          <p:nvPr/>
        </p:nvSpPr>
        <p:spPr>
          <a:xfrm>
            <a:off x="297274" y="1261000"/>
            <a:ext cx="8941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Smoking signature characteristic in lung cancer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6AB754-A207-E902-F1DE-E451382A37EB}"/>
              </a:ext>
            </a:extLst>
          </p:cNvPr>
          <p:cNvSpPr txBox="1"/>
          <p:nvPr/>
        </p:nvSpPr>
        <p:spPr>
          <a:xfrm>
            <a:off x="400824" y="3884273"/>
            <a:ext cx="427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Typical bladder cancer mutational signature</a:t>
            </a:r>
          </a:p>
        </p:txBody>
      </p:sp>
      <p:grpSp>
        <p:nvGrpSpPr>
          <p:cNvPr id="27" name="Group 26" descr="Signature is derived from both parts of the APOBEC mutagenesis signature - SBS2 and SBS13">
            <a:extLst>
              <a:ext uri="{FF2B5EF4-FFF2-40B4-BE49-F238E27FC236}">
                <a16:creationId xmlns:a16="http://schemas.microsoft.com/office/drawing/2014/main" id="{CBA50C26-AC66-43BE-43F1-0239749BF2A4}"/>
              </a:ext>
            </a:extLst>
          </p:cNvPr>
          <p:cNvGrpSpPr/>
          <p:nvPr/>
        </p:nvGrpSpPr>
        <p:grpSpPr>
          <a:xfrm>
            <a:off x="8375306" y="4506189"/>
            <a:ext cx="3173232" cy="2089162"/>
            <a:chOff x="8385034" y="4475853"/>
            <a:chExt cx="3173232" cy="2089162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1EC3F3D-7325-62CD-A436-543764BDB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2129" y="5578722"/>
              <a:ext cx="3156136" cy="98629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9BD5635-0EF7-D9C4-D177-28D3C9F82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5034" y="4475853"/>
              <a:ext cx="3173232" cy="99163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B7CA206-08D2-3485-262B-9E5FE718DAA7}"/>
                </a:ext>
              </a:extLst>
            </p:cNvPr>
            <p:cNvSpPr txBox="1"/>
            <p:nvPr/>
          </p:nvSpPr>
          <p:spPr>
            <a:xfrm>
              <a:off x="8506779" y="5671762"/>
              <a:ext cx="58546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/>
                <a:t>SBS2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A8A07B-7816-1750-F5B7-F351E112D1DA}"/>
                </a:ext>
              </a:extLst>
            </p:cNvPr>
            <p:cNvSpPr txBox="1"/>
            <p:nvPr/>
          </p:nvSpPr>
          <p:spPr>
            <a:xfrm>
              <a:off x="8506778" y="4568893"/>
              <a:ext cx="58546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/>
                <a:t>SBS13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BE3A797-66B4-07A3-0EFA-1D1C2D6F7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6" idx="3"/>
          </p:cNvCxnSpPr>
          <p:nvPr/>
        </p:nvCxnSpPr>
        <p:spPr>
          <a:xfrm flipV="1">
            <a:off x="7673293" y="5290555"/>
            <a:ext cx="427279" cy="2665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6575A69-DB44-EF95-0AB3-382833EB1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6" idx="3"/>
          </p:cNvCxnSpPr>
          <p:nvPr/>
        </p:nvCxnSpPr>
        <p:spPr>
          <a:xfrm>
            <a:off x="7673293" y="5557082"/>
            <a:ext cx="410184" cy="2753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7DDF451-50CF-AE17-78EB-C389AF192FF9}"/>
              </a:ext>
            </a:extLst>
          </p:cNvPr>
          <p:cNvSpPr txBox="1"/>
          <p:nvPr/>
        </p:nvSpPr>
        <p:spPr>
          <a:xfrm>
            <a:off x="8253171" y="4108986"/>
            <a:ext cx="1971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APOBEC mutagenesis</a:t>
            </a:r>
          </a:p>
        </p:txBody>
      </p:sp>
      <p:pic>
        <p:nvPicPr>
          <p:cNvPr id="3" name="Picture 4" descr="Mutational signatures - Wikipedia">
            <a:extLst>
              <a:ext uri="{FF2B5EF4-FFF2-40B4-BE49-F238E27FC236}">
                <a16:creationId xmlns:a16="http://schemas.microsoft.com/office/drawing/2014/main" id="{96A34708-DF6F-671E-E7E2-BAE7F755D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8355" y="783015"/>
            <a:ext cx="4426372" cy="309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5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A1101-34DF-DDA3-E402-13DA7D47A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41324C-52E0-70C8-5DAF-C8AD398F4ACE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51995-345A-67D5-FFCA-6C636E386EE1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89FD88-0781-F6AF-E0F8-F41BD1EAC0C7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1 – Mutational profiling (WXS and CNA arrays)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4A94BF-1A28-2E7D-E44B-8B56EB6628C4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8411C3-8559-C13B-281A-1C06EA30447D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8757FE-7A65-4DBE-36C7-B76395F1ECAE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908447-293B-A2C0-334B-FC9E89E29565}"/>
              </a:ext>
            </a:extLst>
          </p:cNvPr>
          <p:cNvSpPr txBox="1"/>
          <p:nvPr/>
        </p:nvSpPr>
        <p:spPr>
          <a:xfrm>
            <a:off x="158758" y="4103771"/>
            <a:ext cx="54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MSig1 associated strongly with APOBEC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847D8-20A1-AD09-931E-3CB089C22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873" y="1341272"/>
            <a:ext cx="8611116" cy="23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18C62-A8F8-CC32-6AD6-406D1B85E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E13990-51F1-EF2A-EA98-A91E336E87A5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D26316-FEDF-2E16-22EE-986CBAD20060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72290-197F-3BE8-3CA6-2BCDFD6D7FFA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2 – Gene expression subtyping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47CDF-1E95-E08D-C022-EE806B6EDA4E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8323E8-1B4E-F154-E681-0A5AAB5F915A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D59497-798D-04AE-ECF3-F5741873E2E8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6FFC74-0C15-B88F-5809-07CB5341778C}"/>
              </a:ext>
            </a:extLst>
          </p:cNvPr>
          <p:cNvSpPr txBox="1"/>
          <p:nvPr/>
        </p:nvSpPr>
        <p:spPr>
          <a:xfrm>
            <a:off x="258484" y="1951672"/>
            <a:ext cx="40098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Manual tweaking of </a:t>
            </a:r>
            <a:r>
              <a:rPr lang="en-GB" i="1" dirty="0"/>
              <a:t>k</a:t>
            </a:r>
            <a:r>
              <a:rPr lang="en-GB" dirty="0"/>
              <a:t> value</a:t>
            </a:r>
          </a:p>
          <a:p>
            <a:pPr marL="285750" indent="-285750">
              <a:buFontTx/>
              <a:buChar char="-"/>
            </a:pPr>
            <a:r>
              <a:rPr lang="en-GB" dirty="0"/>
              <a:t>Indicative genes in heatmap not necessarily the most representative</a:t>
            </a:r>
          </a:p>
          <a:p>
            <a:pPr marL="285750" indent="-285750">
              <a:buFontTx/>
              <a:buChar char="-"/>
            </a:pPr>
            <a:r>
              <a:rPr lang="en-GB" dirty="0"/>
              <a:t>Naming carries a lot of power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18776-5A0C-0AED-5E26-876792277E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10"/>
          <a:stretch>
            <a:fillRect/>
          </a:stretch>
        </p:blipFill>
        <p:spPr>
          <a:xfrm>
            <a:off x="4435861" y="3518"/>
            <a:ext cx="7756139" cy="690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77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3D17A-A4D4-6DDD-2EF6-03834EE04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368FCA-60D7-1A4F-D89A-615AEB8B029F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1019D7-603C-5440-290F-6BF88B6AB51B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F1B9C3-7BAF-F7A7-C2F9-7364A08B399D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S6 – protein (but not really proteomics)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AACF4-89F7-FC3C-0B90-4470D899B638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461AAB-D9D6-4CE1-1CF6-93B2F05B3299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78DE34-48A6-AECC-40E6-CAD88E8211A9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9BB346-342A-E45A-C291-273501596D2A}"/>
              </a:ext>
            </a:extLst>
          </p:cNvPr>
          <p:cNvSpPr txBox="1"/>
          <p:nvPr/>
        </p:nvSpPr>
        <p:spPr>
          <a:xfrm>
            <a:off x="258484" y="2334481"/>
            <a:ext cx="5422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RPPA is an antibody-based array</a:t>
            </a:r>
          </a:p>
          <a:p>
            <a:pPr marL="285750" indent="-285750">
              <a:buFontTx/>
              <a:buChar char="-"/>
            </a:pPr>
            <a:r>
              <a:rPr lang="en-GB" dirty="0"/>
              <a:t>Not all tumours assayed (c.320)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1CD841-571F-3FEF-7FA3-A0BDBB1A8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78" y="794224"/>
            <a:ext cx="5996951" cy="604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8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96343-C78D-AC74-431B-AE85F234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737E06-AEEF-62AA-264E-BDB9A3EAAF1A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8C737F-D109-84C2-FD33-917404B16999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A3E4B-43DB-491B-6CF7-45928EAC3B13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3 – Mutations and pathway alterations by subtype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C25BED-C501-18E6-4E67-74BBD63C36F6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16386BA-9804-321A-99CE-8D3B55854F8A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C49DDF-32D2-DD9A-C788-59F6D122D166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C4818C-E993-38F6-30A8-34FBF1AC11AA}"/>
              </a:ext>
            </a:extLst>
          </p:cNvPr>
          <p:cNvSpPr txBox="1"/>
          <p:nvPr/>
        </p:nvSpPr>
        <p:spPr>
          <a:xfrm>
            <a:off x="8783777" y="2449317"/>
            <a:ext cx="31227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Associations are non-exclusive</a:t>
            </a:r>
          </a:p>
          <a:p>
            <a:pPr marL="285750" indent="-285750">
              <a:buFontTx/>
              <a:buChar char="-"/>
            </a:pPr>
            <a:r>
              <a:rPr lang="en-GB" dirty="0"/>
              <a:t>Differences for the pathways in different contexts?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7A50C-CF7A-265B-2C56-7518515C9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484" y="1066335"/>
            <a:ext cx="8425567" cy="57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15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E5F5F-DF09-2C1E-EE9A-78A09CD65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2A080A-7488-228D-BDED-B323FB588AE8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86DFA0-D38D-8528-2D9C-95321C58C097}"/>
              </a:ext>
            </a:extLst>
          </p:cNvPr>
          <p:cNvSpPr txBox="1"/>
          <p:nvPr/>
        </p:nvSpPr>
        <p:spPr>
          <a:xfrm>
            <a:off x="0" y="32702"/>
            <a:ext cx="5786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Useful context – pathways and failures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23F9B3-5C13-1572-67A8-64675DDB2BA7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B279BF-DC23-BF9C-2418-DDD3F8666273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3CB176-DE78-C74A-B40C-AB12BB7DD8E4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A9B3B-8349-635F-9FE1-078309DAD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28"/>
          <a:stretch>
            <a:fillRect/>
          </a:stretch>
        </p:blipFill>
        <p:spPr>
          <a:xfrm>
            <a:off x="1195692" y="704277"/>
            <a:ext cx="9709016" cy="61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114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457BE-5A17-A5D8-3CE6-5654D0D8F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2BF4E0-C2FE-2366-9B96-73CF4E53E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8" y="-91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9A3C4F-8871-6CA3-84BE-C46EE966C765}"/>
              </a:ext>
            </a:extLst>
          </p:cNvPr>
          <p:cNvSpPr txBox="1"/>
          <p:nvPr/>
        </p:nvSpPr>
        <p:spPr>
          <a:xfrm>
            <a:off x="0" y="32702"/>
            <a:ext cx="69813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Driver genes </a:t>
            </a:r>
            <a:r>
              <a:rPr lang="en-GB" sz="20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GB" sz="28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sz="2800" dirty="0" err="1">
                <a:solidFill>
                  <a:schemeClr val="bg1"/>
                </a:solidFill>
                <a:sym typeface="Wingdings" panose="05000000000000000000" pitchFamily="2" charset="2"/>
              </a:rPr>
              <a:t>Martincorena</a:t>
            </a:r>
            <a:r>
              <a:rPr lang="en-GB" sz="28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GB" sz="2800" i="1" dirty="0">
                <a:solidFill>
                  <a:schemeClr val="bg1"/>
                </a:solidFill>
                <a:sym typeface="Wingdings" panose="05000000000000000000" pitchFamily="2" charset="2"/>
              </a:rPr>
              <a:t>et al</a:t>
            </a:r>
            <a:r>
              <a:rPr lang="en-GB" sz="2800" dirty="0">
                <a:solidFill>
                  <a:schemeClr val="bg1"/>
                </a:solidFill>
                <a:sym typeface="Wingdings" panose="05000000000000000000" pitchFamily="2" charset="2"/>
              </a:rPr>
              <a:t> 2017 paper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492688-78F4-2213-0EB7-198804512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01" y="916865"/>
            <a:ext cx="8884763" cy="53386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3391C9-1948-8DC2-F3B8-DEB9535714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75" t="13" r="82573" b="44683"/>
          <a:stretch>
            <a:fillRect/>
          </a:stretch>
        </p:blipFill>
        <p:spPr>
          <a:xfrm>
            <a:off x="10068127" y="646894"/>
            <a:ext cx="1108953" cy="619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3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45152-D83A-5539-E67F-BE74E4F7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8C238A-A65B-A258-8E93-3AC5D8507111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AFE88D-C3FD-9CE4-597E-C7B3A41CF843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743620-9FBC-C3CD-43F3-BB9A6A7D0602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4 – lncRNA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799B42-A575-60EC-05DF-2CB738416FF5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83B0F3-20F9-89E5-F51A-272F8A2CDCAD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616082-0508-7D95-5DB1-62E2728E43D3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44E4EF-BE02-993B-91D6-D780ADE8548F}"/>
              </a:ext>
            </a:extLst>
          </p:cNvPr>
          <p:cNvSpPr txBox="1"/>
          <p:nvPr/>
        </p:nvSpPr>
        <p:spPr>
          <a:xfrm>
            <a:off x="211986" y="5645987"/>
            <a:ext cx="5422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Tree does suggest much greater separation</a:t>
            </a:r>
          </a:p>
          <a:p>
            <a:pPr marL="285750" indent="-285750">
              <a:buFontTx/>
              <a:buChar char="-"/>
            </a:pPr>
            <a:r>
              <a:rPr lang="en-GB" dirty="0"/>
              <a:t>Normals not included in the tree clustering itself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DAFF56-60F6-D7F2-E0FD-DA9FC74AE1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4053"/>
          <a:stretch>
            <a:fillRect/>
          </a:stretch>
        </p:blipFill>
        <p:spPr>
          <a:xfrm>
            <a:off x="849391" y="1131941"/>
            <a:ext cx="10015890" cy="424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64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8AD59-1B69-7514-3A55-D70E43343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BAEB872-CED0-082C-04F0-43B9E53FD216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5DF1DC-E4BA-278A-2210-0A8BF07A288D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0CA3BA-81A4-D803-6793-9A2EC3D9B673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4 – lncRNA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935492-DC6A-2631-E685-323ADD10BC19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A54382-0895-F4A8-69F8-D7B0A2F26D9D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3413FE-C292-5018-1782-02037057D781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8CDA45-901E-8F63-386A-549F9DEF5B2C}"/>
              </a:ext>
            </a:extLst>
          </p:cNvPr>
          <p:cNvSpPr txBox="1"/>
          <p:nvPr/>
        </p:nvSpPr>
        <p:spPr>
          <a:xfrm>
            <a:off x="158758" y="1651261"/>
            <a:ext cx="3857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Does this simply reinforce the mRNA?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9BE999-8691-7519-0E2F-38B493E088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042"/>
          <a:stretch>
            <a:fillRect/>
          </a:stretch>
        </p:blipFill>
        <p:spPr>
          <a:xfrm>
            <a:off x="3645737" y="630420"/>
            <a:ext cx="8265433" cy="622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515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9B1CE-E5CE-917D-4A27-2AB9FF2C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97512C-4609-C959-4205-75F60BAA8056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4ED95-8378-6C0A-B340-72784CB5C368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3D3074-776D-6BC4-E391-9C318CD8ED73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5 – miRNA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C790D2-74E2-01CC-7249-F89119ECB580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9CAFB-75C9-F446-1868-880E993B938B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49B9E-A2BD-3A4A-07AE-5775C4628AB6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90E66B-F15B-9AE1-DCC9-23ECC97DA560}"/>
              </a:ext>
            </a:extLst>
          </p:cNvPr>
          <p:cNvSpPr txBox="1"/>
          <p:nvPr/>
        </p:nvSpPr>
        <p:spPr>
          <a:xfrm>
            <a:off x="158759" y="5199998"/>
            <a:ext cx="4666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Similar mRNA reinforcement – but perhaps more mechanistic?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301F8D-CD3A-83A9-DDB5-36B154C4ED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818"/>
          <a:stretch>
            <a:fillRect/>
          </a:stretch>
        </p:blipFill>
        <p:spPr>
          <a:xfrm>
            <a:off x="4825478" y="975679"/>
            <a:ext cx="7108038" cy="4906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E14F85-4435-9B2F-1740-F692B8D5EF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2" r="27305" b="59069"/>
          <a:stretch>
            <a:fillRect/>
          </a:stretch>
        </p:blipFill>
        <p:spPr>
          <a:xfrm>
            <a:off x="0" y="1120801"/>
            <a:ext cx="5019643" cy="30666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8F50187-6755-66EC-3F31-C6D0790E4A97}"/>
              </a:ext>
            </a:extLst>
          </p:cNvPr>
          <p:cNvSpPr/>
          <p:nvPr/>
        </p:nvSpPr>
        <p:spPr>
          <a:xfrm>
            <a:off x="8502928" y="734672"/>
            <a:ext cx="1088086" cy="536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865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1DDDE-1255-DD88-E4C3-FD318DF45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F109B8-9E70-73F0-EEBC-6CC76F17D560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47C838-77F4-E6B8-3DE0-8BEACD7E7311}"/>
              </a:ext>
            </a:extLst>
          </p:cNvPr>
          <p:cNvSpPr txBox="1"/>
          <p:nvPr/>
        </p:nvSpPr>
        <p:spPr>
          <a:xfrm>
            <a:off x="0" y="32702"/>
            <a:ext cx="14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1D727-691B-7F09-65C1-E4979E9FCD79}"/>
              </a:ext>
            </a:extLst>
          </p:cNvPr>
          <p:cNvSpPr txBox="1"/>
          <p:nvPr/>
        </p:nvSpPr>
        <p:spPr>
          <a:xfrm>
            <a:off x="158758" y="697003"/>
            <a:ext cx="56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Figure 6 – Integrated data analysis?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BC50E1-11EC-8615-E2C2-139238881902}"/>
              </a:ext>
            </a:extLst>
          </p:cNvPr>
          <p:cNvSpPr/>
          <p:nvPr/>
        </p:nvSpPr>
        <p:spPr>
          <a:xfrm>
            <a:off x="258484" y="5546784"/>
            <a:ext cx="284980" cy="198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0CFD20-CFBB-3256-F01F-0BAE4ED82970}"/>
              </a:ext>
            </a:extLst>
          </p:cNvPr>
          <p:cNvSpPr/>
          <p:nvPr/>
        </p:nvSpPr>
        <p:spPr>
          <a:xfrm>
            <a:off x="2464582" y="5546784"/>
            <a:ext cx="537410" cy="276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999A24-B6D6-B132-4B0D-341051C0DF7B}"/>
              </a:ext>
            </a:extLst>
          </p:cNvPr>
          <p:cNvSpPr/>
          <p:nvPr/>
        </p:nvSpPr>
        <p:spPr>
          <a:xfrm>
            <a:off x="10173720" y="1602955"/>
            <a:ext cx="1256279" cy="251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C50A63-3851-D9CE-B5D6-F1509DEA6BF0}"/>
              </a:ext>
            </a:extLst>
          </p:cNvPr>
          <p:cNvSpPr txBox="1"/>
          <p:nvPr/>
        </p:nvSpPr>
        <p:spPr>
          <a:xfrm>
            <a:off x="290725" y="1602955"/>
            <a:ext cx="54225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Comments</a:t>
            </a:r>
          </a:p>
          <a:p>
            <a:pPr marL="285750" indent="-285750">
              <a:buFontTx/>
              <a:buChar char="-"/>
            </a:pPr>
            <a:r>
              <a:rPr lang="en-GB" dirty="0"/>
              <a:t>Cluster of cluster assignment (COCA)</a:t>
            </a: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5ACCDD-4544-AFE8-CFCD-F060CB825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3110" y="734672"/>
            <a:ext cx="5108396" cy="563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86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B3BA0-997E-D9A7-84F2-B6DA5E837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1D7142E-5DE2-C530-8703-26204A0D3B96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A76A57-9C35-1C5D-10ED-7A753CA39A25}"/>
              </a:ext>
            </a:extLst>
          </p:cNvPr>
          <p:cNvSpPr txBox="1"/>
          <p:nvPr/>
        </p:nvSpPr>
        <p:spPr>
          <a:xfrm>
            <a:off x="0" y="32702"/>
            <a:ext cx="4795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Key conclusions: routes to clinic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55B1A8-29D3-AA8F-EE69-0E609524418D}"/>
              </a:ext>
            </a:extLst>
          </p:cNvPr>
          <p:cNvSpPr txBox="1"/>
          <p:nvPr/>
        </p:nvSpPr>
        <p:spPr>
          <a:xfrm>
            <a:off x="381306" y="870203"/>
            <a:ext cx="11398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These data suggest a tendency/propensity towards certain treatments, rather than specific associations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178C9F-73E5-FD30-4639-9FC7101E6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996" y="1584594"/>
            <a:ext cx="9244855" cy="4481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5E46A-1DE5-5240-D7E1-6CD53BCBAD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5975" b="77308"/>
          <a:stretch>
            <a:fillRect/>
          </a:stretch>
        </p:blipFill>
        <p:spPr>
          <a:xfrm>
            <a:off x="9843247" y="1319619"/>
            <a:ext cx="2277035" cy="232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13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70C93-4119-D79E-AD8A-E927860B8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DCB77A-2773-41D9-FF70-872E9AE06006}"/>
              </a:ext>
            </a:extLst>
          </p:cNvPr>
          <p:cNvSpPr/>
          <p:nvPr/>
        </p:nvSpPr>
        <p:spPr>
          <a:xfrm>
            <a:off x="0" y="0"/>
            <a:ext cx="12192000" cy="54665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F4322-8F1B-507D-9F17-B40DCE7544DA}"/>
              </a:ext>
            </a:extLst>
          </p:cNvPr>
          <p:cNvSpPr txBox="1"/>
          <p:nvPr/>
        </p:nvSpPr>
        <p:spPr>
          <a:xfrm>
            <a:off x="0" y="32702"/>
            <a:ext cx="2558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Key conclusions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52A25C-A8F2-45CC-0667-0EDEB3725326}"/>
              </a:ext>
            </a:extLst>
          </p:cNvPr>
          <p:cNvSpPr txBox="1"/>
          <p:nvPr/>
        </p:nvSpPr>
        <p:spPr>
          <a:xfrm>
            <a:off x="381306" y="870203"/>
            <a:ext cx="9472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Clinical associations were correlations at best, with the study highlighting huge diversity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A11B8-114D-FA32-059F-7CB139DCEA79}"/>
              </a:ext>
            </a:extLst>
          </p:cNvPr>
          <p:cNvSpPr txBox="1"/>
          <p:nvPr/>
        </p:nvSpPr>
        <p:spPr>
          <a:xfrm>
            <a:off x="381306" y="1424586"/>
            <a:ext cx="10618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Molecular subtyping did not reveal groups </a:t>
            </a:r>
            <a:r>
              <a:rPr lang="en-GB" sz="2000" i="1" dirty="0"/>
              <a:t>de novo</a:t>
            </a:r>
            <a:r>
              <a:rPr lang="en-GB" sz="2000" dirty="0"/>
              <a:t> which the researchers were happy with, given the known biology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C2EA5C-90FF-C8D0-8EBD-AC738FD36A8D}"/>
              </a:ext>
            </a:extLst>
          </p:cNvPr>
          <p:cNvSpPr txBox="1"/>
          <p:nvPr/>
        </p:nvSpPr>
        <p:spPr>
          <a:xfrm>
            <a:off x="381306" y="3292553"/>
            <a:ext cx="9472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 dirty="0"/>
              <a:t>For 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3AC680-821B-E1E2-44E1-C2BC6D10F138}"/>
              </a:ext>
            </a:extLst>
          </p:cNvPr>
          <p:cNvSpPr txBox="1"/>
          <p:nvPr/>
        </p:nvSpPr>
        <p:spPr>
          <a:xfrm>
            <a:off x="594090" y="3767530"/>
            <a:ext cx="9835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This is a huge dataset where we can test hypotheses!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BB664E-0FAA-5839-F635-F6F5549B262E}"/>
              </a:ext>
            </a:extLst>
          </p:cNvPr>
          <p:cNvSpPr txBox="1"/>
          <p:nvPr/>
        </p:nvSpPr>
        <p:spPr>
          <a:xfrm>
            <a:off x="381306" y="2257377"/>
            <a:ext cx="9472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Not all data types were equally informative</a:t>
            </a:r>
          </a:p>
        </p:txBody>
      </p:sp>
    </p:spTree>
    <p:extLst>
      <p:ext uri="{BB962C8B-B14F-4D97-AF65-F5344CB8AC3E}">
        <p14:creationId xmlns:p14="http://schemas.microsoft.com/office/powerpoint/2010/main" val="2290938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22783</TotalTime>
  <Words>471</Words>
  <Application>Microsoft Office PowerPoint</Application>
  <PresentationFormat>Widescreen</PresentationFormat>
  <Paragraphs>85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Mason</dc:creator>
  <cp:lastModifiedBy>Andrew Mason</cp:lastModifiedBy>
  <cp:revision>301</cp:revision>
  <dcterms:created xsi:type="dcterms:W3CDTF">2020-04-27T11:03:04Z</dcterms:created>
  <dcterms:modified xsi:type="dcterms:W3CDTF">2026-10-15T08:59:49Z</dcterms:modified>
</cp:coreProperties>
</file>